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76" r:id="rId7"/>
    <p:sldId id="275" r:id="rId8"/>
    <p:sldId id="265" r:id="rId9"/>
    <p:sldId id="266" r:id="rId10"/>
    <p:sldId id="260" r:id="rId11"/>
    <p:sldId id="262" r:id="rId12"/>
    <p:sldId id="263" r:id="rId13"/>
    <p:sldId id="269" r:id="rId14"/>
    <p:sldId id="271" r:id="rId15"/>
    <p:sldId id="272" r:id="rId16"/>
    <p:sldId id="273" r:id="rId17"/>
    <p:sldId id="274" r:id="rId18"/>
    <p:sldId id="259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3177-9B18-463F-B9FF-71F45E7C5D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43217-D8F1-4C38-9C46-37BDE5FBF9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BECD-D118-4B96-ACAE-F8245B3191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0BBCD94-C1C2-4E9E-88EC-8BF92F0F1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16FF3-908A-4254-A44F-9D09D1FD7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19C3B-6B46-4C4A-A9CF-A8428025D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41636-62B8-4A13-8C52-BBA9E135A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6C93-AE13-4A83-853A-A0BC55912A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7A8A7-6322-448C-A343-E77C4E1802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8CD7-9126-4BF5-8F2E-99213088E1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EF87-E1BD-44CA-9B0C-D4B5B3EAB5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1E46-ED4E-4DAF-A76F-1358E0CE0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09C0-E8D6-4C06-88DB-B802D0CD35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1EC4-058F-48E8-B8ED-AB0C2D912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D7DC3-2E8B-45FB-9404-231F03C7A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93177-9B18-463F-B9FF-71F45E7C5D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1E46-ED4E-4DAF-A76F-1358E0CE0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D5A8-56F0-47C8-AF14-0970EB807E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7229-7F61-44D8-A21B-03C78CC5D9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CAB2-A2AA-4DBF-A44A-BDB26A0F671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D094-3951-4557-BF09-C55E3E4ADD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26FD-42E1-4394-B00A-64560CCD351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D5A8-56F0-47C8-AF14-0970EB807E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CA8C8-6A3D-48CC-B67E-B9ED49D311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2746-BBCB-484F-B27E-F745345047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3217-D8F1-4C38-9C46-37BDE5FBF9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6BECD-D118-4B96-ACAE-F8245B3191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536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36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536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53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36EC2F-5654-4A0C-9B48-30939588D7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A0F58-B425-434D-83A4-ADC31160C2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63E53-8AC3-4801-89E1-9429DFEC38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68722-0EF1-4498-A967-8B6145AEE7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B7F50-815B-4949-816D-AD31B08571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942D0-9E4F-4AFA-B37E-81A128ABA8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7229-7F61-44D8-A21B-03C78CC5D9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68E-EBB9-4B9F-B90A-76083BDE0E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64D67-3081-478A-A6F3-EBD49CDB1B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699B8-B117-44B0-ACBB-4CFB8E75E2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4BAB9-C418-46B9-9F32-C14EE3C725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AA04C-CF03-47DB-B32D-A5222B38AC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93177-9B18-463F-B9FF-71F45E7C5D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D31E46-ED4E-4DAF-A76F-1358E0CE0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DD5A8-56F0-47C8-AF14-0970EB807E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D47229-7F61-44D8-A21B-03C78CC5D9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B9CAB2-A2AA-4DBF-A44A-BDB26A0F671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CAB2-A2AA-4DBF-A44A-BDB26A0F671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A5D094-3951-4557-BF09-C55E3E4ADD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0A26FD-42E1-4394-B00A-64560CCD351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ECA8C8-6A3D-48CC-B67E-B9ED49D311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192746-BBCB-484F-B27E-F745345047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143217-D8F1-4C38-9C46-37BDE5FBF9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66BECD-D118-4B96-ACAE-F8245B3191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D094-3951-4557-BF09-C55E3E4ADD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26FD-42E1-4394-B00A-64560CCD351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CA8C8-6A3D-48CC-B67E-B9ED49D311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92746-BBCB-484F-B27E-F745345047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00C6DE-EBF6-46D5-B93D-2B0660CFD0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04E36-C654-40BB-AF43-89DDB3AFDF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00C6DE-EBF6-46D5-B93D-2B0660CFD0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DD77F50-CB21-4F6A-BBF9-CF227A2D10D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00C6DE-EBF6-46D5-B93D-2B0660CFD0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usselet.cz/produkty/potravinarsky-prumysl.html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Digitální výukový materiál</a:t>
            </a:r>
            <a:br>
              <a:rPr lang="cs-CZ" smtClean="0">
                <a:solidFill>
                  <a:schemeClr val="bg1"/>
                </a:solidFill>
              </a:rPr>
            </a:br>
            <a:r>
              <a:rPr lang="cs-CZ" sz="1800" smtClean="0">
                <a:solidFill>
                  <a:schemeClr val="bg1"/>
                </a:solidFill>
              </a:rPr>
              <a:t>zpracovaný v rámci projektu „EU peníze školám“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938" y="14843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Rectangle 387"/>
          <p:cNvSpPr>
            <a:spLocks/>
          </p:cNvSpPr>
          <p:nvPr/>
        </p:nvSpPr>
        <p:spPr bwMode="auto">
          <a:xfrm>
            <a:off x="457200" y="2997200"/>
            <a:ext cx="8229600" cy="34559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Projekt:		</a:t>
            </a:r>
            <a:r>
              <a:rPr lang="cs-CZ" b="1" dirty="0">
                <a:latin typeface="Times New Roman" pitchFamily="18" charset="0"/>
              </a:rPr>
              <a:t>CZ.1.07/1.5.00/34.0386 „SŠHL Frýdlant.moderní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Škola:		</a:t>
            </a:r>
            <a:r>
              <a:rPr lang="cs-CZ" b="1" dirty="0">
                <a:latin typeface="Times New Roman" pitchFamily="18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sz="9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Šablona:		</a:t>
            </a:r>
            <a:r>
              <a:rPr lang="cs-CZ" b="1" dirty="0">
                <a:latin typeface="Times New Roman" pitchFamily="18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Sada:		</a:t>
            </a:r>
            <a:r>
              <a:rPr lang="cs-CZ" b="1" dirty="0" smtClean="0">
                <a:latin typeface="Times New Roman" pitchFamily="18" charset="0"/>
              </a:rPr>
              <a:t>VY_32_INOVACE_Te </a:t>
            </a:r>
            <a:r>
              <a:rPr lang="cs-CZ" b="1" dirty="0" smtClean="0">
                <a:latin typeface="Times New Roman" pitchFamily="18" charset="0"/>
              </a:rPr>
              <a:t>3.57 Zpracování </a:t>
            </a:r>
            <a:r>
              <a:rPr lang="cs-CZ" b="1" dirty="0">
                <a:latin typeface="Times New Roman" pitchFamily="18" charset="0"/>
              </a:rPr>
              <a:t>živočišných </a:t>
            </a:r>
            <a:r>
              <a:rPr lang="cs-CZ" b="1" dirty="0" smtClean="0">
                <a:latin typeface="Times New Roman" pitchFamily="18" charset="0"/>
              </a:rPr>
              <a:t>tuků a </a:t>
            </a:r>
            <a:r>
              <a:rPr lang="cs-CZ" b="1" dirty="0" smtClean="0">
                <a:latin typeface="Times New Roman" pitchFamily="18" charset="0"/>
              </a:rPr>
              <a:t>		stroje </a:t>
            </a:r>
            <a:endParaRPr lang="cs-CZ" b="1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Vytvořeno:	</a:t>
            </a:r>
            <a:r>
              <a:rPr lang="cs-CZ" b="1" dirty="0">
                <a:latin typeface="Times New Roman" pitchFamily="18" charset="0"/>
              </a:rPr>
              <a:t>06. 05. 2013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latin typeface="Times New Roman" pitchFamily="18" charset="0"/>
              </a:rPr>
              <a:t>Ověřeno:	</a:t>
            </a:r>
            <a:r>
              <a:rPr lang="cs-CZ" b="1" dirty="0">
                <a:latin typeface="Times New Roman" pitchFamily="18" charset="0"/>
              </a:rPr>
              <a:t> 	</a:t>
            </a:r>
            <a:r>
              <a:rPr lang="cs-CZ" b="1" dirty="0" smtClean="0">
                <a:latin typeface="Times New Roman" pitchFamily="18" charset="0"/>
              </a:rPr>
              <a:t>22.11.2013</a:t>
            </a:r>
            <a:r>
              <a:rPr lang="cs-CZ" b="1" dirty="0">
                <a:latin typeface="Times New Roman" pitchFamily="18" charset="0"/>
              </a:rPr>
              <a:t>	 </a:t>
            </a:r>
            <a:r>
              <a:rPr lang="cs-CZ" dirty="0">
                <a:latin typeface="Times New Roman" pitchFamily="18" charset="0"/>
              </a:rPr>
              <a:t>		Třída:</a:t>
            </a:r>
            <a:r>
              <a:rPr lang="cs-CZ" b="1" dirty="0">
                <a:latin typeface="Times New Roman" pitchFamily="18" charset="0"/>
              </a:rPr>
              <a:t>	Řu 3, PV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http://www.czechtrade.net/foto_produkt/49822926_1790_4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857624"/>
            <a:ext cx="4000500" cy="3000376"/>
          </a:xfrm>
          <a:prstGeom prst="rect">
            <a:avLst/>
          </a:prstGeom>
          <a:noFill/>
        </p:spPr>
      </p:pic>
      <p:pic>
        <p:nvPicPr>
          <p:cNvPr id="27658" name="Picture 10" descr="http://www.czechtrade.net/foto_produkt/49822926_1790_1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0"/>
            <a:ext cx="4000500" cy="3000376"/>
          </a:xfrm>
          <a:prstGeom prst="rect">
            <a:avLst/>
          </a:prstGeom>
          <a:noFill/>
        </p:spPr>
      </p:pic>
      <p:pic>
        <p:nvPicPr>
          <p:cNvPr id="27660" name="Picture 12" descr="http://www.czechtrade.net/foto_produkt/49822926_1790_2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352800"/>
            <a:ext cx="4000500" cy="3000376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52400" y="381000"/>
            <a:ext cx="4572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dirty="0" smtClean="0"/>
              <a:t>Průmyslové zpracování  a strojní vybavení:</a:t>
            </a:r>
          </a:p>
          <a:p>
            <a:endParaRPr lang="cs-CZ" b="1" dirty="0" smtClean="0"/>
          </a:p>
          <a:p>
            <a:r>
              <a:rPr lang="cs-CZ" b="1" dirty="0" smtClean="0"/>
              <a:t>		</a:t>
            </a:r>
          </a:p>
          <a:p>
            <a:r>
              <a:rPr lang="cs-CZ" b="1" dirty="0"/>
              <a:t>	</a:t>
            </a:r>
            <a:r>
              <a:rPr lang="cs-CZ" b="1" dirty="0" smtClean="0"/>
              <a:t>	</a:t>
            </a:r>
          </a:p>
        </p:txBody>
      </p:sp>
      <p:sp>
        <p:nvSpPr>
          <p:cNvPr id="9" name="Obdélník 8"/>
          <p:cNvSpPr/>
          <p:nvPr/>
        </p:nvSpPr>
        <p:spPr>
          <a:xfrm>
            <a:off x="609600" y="27432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Cisterna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733800" y="1905000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Sklady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410200" y="32004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Kontinuální linka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rousselet.cz/produkty/potravinarsky-prumysl/imgbig/potrav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4429125" cy="4762500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3581400" y="6858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Odstředivky v potravinářském průmyslu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41148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Použití pro částečné nebo úplné odlučování kapalin za řízených podmínek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rousselet.cz/produkty/potravinarsky-prumysl/imgbig/RCPC-100-V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895725" cy="4333875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4114800" y="9144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Odstředivky v potravinářském průmyslu</a:t>
            </a:r>
            <a:endParaRPr lang="cs-CZ" b="1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57573" y="123777"/>
            <a:ext cx="28854" cy="20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2849" rIns="0" bIns="4284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800" b="0" i="0" u="none" strike="noStrike" cap="none" normalizeH="0" baseline="0" dirty="0" smtClean="0">
                <a:ln>
                  <a:noFill/>
                </a:ln>
                <a:solidFill>
                  <a:srgbClr val="D10F00"/>
                </a:solidFill>
                <a:effectLst/>
                <a:latin typeface="Arial" pitchFamily="34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352800" y="5181600"/>
            <a:ext cx="54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D10F00"/>
                </a:solidFill>
                <a:latin typeface="Arial" pitchFamily="34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splní kvalitu finálního produktu</a:t>
            </a:r>
            <a:r>
              <a:rPr kumimoji="0" lang="cs-CZ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 a 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aké  splní  potřebné hygienické a čisticí pravidla pro  splnění legislativních norem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1.Co je to tuk?</a:t>
            </a:r>
          </a:p>
          <a:p>
            <a:r>
              <a:rPr lang="cs-CZ" sz="2800" dirty="0" smtClean="0"/>
              <a:t>Je to  tuková tkáň – pojivová tkáň, vzniká z řídkého vaziva v podkoží, v okolí vnitřností a ve svalech u přetučnělých zvířat vytváří mozaiku  mezi svaly.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2. Jak se dělí hovězí tuk podle anatomi</a:t>
            </a:r>
            <a:r>
              <a:rPr lang="cs-CZ" sz="2800" dirty="0" smtClean="0"/>
              <a:t>e?</a:t>
            </a:r>
          </a:p>
          <a:p>
            <a:r>
              <a:rPr lang="cs-CZ" sz="2800" dirty="0" smtClean="0"/>
              <a:t>Ledvinový, pánevní, osrdečníkový, obžaludkový, brániční,mikrový, povrchový.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3. K čemu slouží odstředivky v potravinářském průmyslu ?</a:t>
            </a:r>
          </a:p>
          <a:p>
            <a:r>
              <a:rPr lang="cs-CZ" sz="2800" dirty="0" smtClean="0"/>
              <a:t>Používají se  pro částečné nebo úplné odlučování kapalin(tuku) za řízených podmínek.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Otázky a odpovědi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</a:rPr>
              <a:t>Použité zdroje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z="2000" dirty="0" smtClean="0">
                <a:latin typeface="Times New Roman" pitchFamily="18" charset="0"/>
                <a:hlinkClick r:id="rId2"/>
              </a:rPr>
              <a:t>http://www.rousselet.cz/produkty/potravinarsky-prumysl.html</a:t>
            </a:r>
            <a:r>
              <a:rPr lang="cs-CZ" sz="2000" dirty="0" smtClean="0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cs-CZ" sz="2000" dirty="0" smtClean="0">
                <a:latin typeface="Times New Roman" pitchFamily="18" charset="0"/>
              </a:rPr>
              <a:t>LÁTA,JAROMÍR, </a:t>
            </a:r>
            <a:r>
              <a:rPr lang="cs-CZ" sz="2000" i="1" dirty="0" smtClean="0">
                <a:latin typeface="Times New Roman" pitchFamily="18" charset="0"/>
              </a:rPr>
              <a:t>Technologie masa</a:t>
            </a:r>
            <a:r>
              <a:rPr lang="cs-CZ" sz="2000" dirty="0" smtClean="0">
                <a:latin typeface="Times New Roman" pitchFamily="18" charset="0"/>
              </a:rPr>
              <a:t>,  Praha,1984, SNTL, Nakladatelství technické literatury.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468313" y="5373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/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</a:rPr>
              <a:t>Zpracování tuků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  <a:solidFill>
            <a:srgbClr val="CCECFF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cs-CZ" sz="900" dirty="0" smtClean="0"/>
          </a:p>
          <a:p>
            <a:pPr eaLnBrk="1" hangingPunct="1">
              <a:buFontTx/>
              <a:buNone/>
            </a:pPr>
            <a:r>
              <a:rPr lang="cs-CZ" sz="1800" dirty="0" smtClean="0"/>
              <a:t>Vzdělávací oblast:	Zpracování masa</a:t>
            </a:r>
          </a:p>
          <a:p>
            <a:pPr eaLnBrk="1" hangingPunct="1">
              <a:buFontTx/>
              <a:buNone/>
            </a:pPr>
            <a:r>
              <a:rPr lang="cs-CZ" sz="1800" dirty="0" smtClean="0"/>
              <a:t>Předmět:		Technologie</a:t>
            </a:r>
          </a:p>
          <a:p>
            <a:pPr eaLnBrk="1" hangingPunct="1">
              <a:buFontTx/>
              <a:buNone/>
            </a:pPr>
            <a:r>
              <a:rPr lang="cs-CZ" sz="1800" dirty="0" smtClean="0"/>
              <a:t>Ročník:			</a:t>
            </a:r>
            <a:r>
              <a:rPr lang="cs-CZ" sz="1800" b="1" dirty="0" smtClean="0"/>
              <a:t>3. ročník</a:t>
            </a:r>
          </a:p>
          <a:p>
            <a:pPr eaLnBrk="1" hangingPunct="1">
              <a:buFontTx/>
              <a:buNone/>
            </a:pPr>
            <a:r>
              <a:rPr lang="cs-CZ" sz="1800" dirty="0" smtClean="0"/>
              <a:t>Autor:			</a:t>
            </a:r>
            <a:r>
              <a:rPr lang="cs-CZ" sz="1800" b="1" dirty="0" smtClean="0"/>
              <a:t>Mgr. Sedláčková Pavla	</a:t>
            </a:r>
          </a:p>
          <a:p>
            <a:pPr eaLnBrk="1" hangingPunct="1">
              <a:buFontTx/>
              <a:buNone/>
            </a:pPr>
            <a:endParaRPr lang="cs-CZ" sz="900" b="1" dirty="0" smtClean="0"/>
          </a:p>
          <a:p>
            <a:pPr eaLnBrk="1" hangingPunct="1">
              <a:buFontTx/>
              <a:buNone/>
            </a:pPr>
            <a:r>
              <a:rPr lang="cs-CZ" sz="1800" dirty="0" smtClean="0"/>
              <a:t>Časový rozsah:		1 vyučovací hodina</a:t>
            </a:r>
          </a:p>
          <a:p>
            <a:pPr eaLnBrk="1" hangingPunct="1">
              <a:buFontTx/>
              <a:buNone/>
            </a:pPr>
            <a:r>
              <a:rPr lang="cs-CZ" sz="1800" dirty="0" smtClean="0"/>
              <a:t>Pomůcky:		učebnice Zpracování masa pro 3. ročník</a:t>
            </a:r>
          </a:p>
          <a:p>
            <a:pPr eaLnBrk="1" hangingPunct="1">
              <a:buFontTx/>
              <a:buNone/>
            </a:pPr>
            <a:endParaRPr lang="cs-CZ" sz="900" dirty="0" smtClean="0"/>
          </a:p>
          <a:p>
            <a:pPr eaLnBrk="1" hangingPunct="1">
              <a:buFontTx/>
              <a:buNone/>
            </a:pPr>
            <a:r>
              <a:rPr lang="cs-CZ" sz="1800" dirty="0" smtClean="0"/>
              <a:t>Klíčová slova:		sádlo, lůj, odstředivka</a:t>
            </a:r>
            <a:endParaRPr lang="cs-CZ" sz="900" b="1" dirty="0" smtClean="0"/>
          </a:p>
          <a:p>
            <a:pPr eaLnBrk="1" hangingPunct="1">
              <a:buFontTx/>
              <a:buNone/>
            </a:pPr>
            <a:r>
              <a:rPr lang="cs-CZ" sz="1800" b="1" dirty="0" smtClean="0"/>
              <a:t>Anotace:		</a:t>
            </a:r>
            <a:r>
              <a:rPr lang="cs-CZ" sz="1800" dirty="0" smtClean="0"/>
              <a:t>Materiál je určen pro výuku  v odborném předmětu 			technologie  a zpracování masa…</a:t>
            </a:r>
          </a:p>
          <a:p>
            <a:pPr eaLnBrk="1" hangingPunct="1">
              <a:buFontTx/>
              <a:buNone/>
            </a:pP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tuková tkáň – pojivová tkáň, vzniká z řídkého vaziva v podkoží, v okolí vnitřností a ve svalech u přetučnělých zvířat</a:t>
            </a:r>
          </a:p>
          <a:p>
            <a:r>
              <a:rPr lang="cs-CZ" dirty="0" smtClean="0"/>
              <a:t>Z technologického hlediska má význam:</a:t>
            </a:r>
          </a:p>
          <a:p>
            <a:r>
              <a:rPr lang="cs-CZ" dirty="0" smtClean="0"/>
              <a:t>Vepřové sádlo</a:t>
            </a:r>
          </a:p>
          <a:p>
            <a:r>
              <a:rPr lang="cs-CZ" dirty="0" smtClean="0"/>
              <a:t>Hovězí lůj</a:t>
            </a:r>
          </a:p>
          <a:p>
            <a:endParaRPr lang="cs-CZ" dirty="0" smtClean="0"/>
          </a:p>
        </p:txBody>
      </p:sp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Surovina pro výrobu tuku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Hydrolýza</a:t>
            </a:r>
            <a:r>
              <a:rPr lang="cs-CZ" sz="2800" dirty="0" smtClean="0"/>
              <a:t> – opak reakce vzniku tuků, výsledkem je vznik volných mastných kyselin a glycerolu, mírou hydrolýzy je kyselost, která se udává jako číslo  k neutralizaci</a:t>
            </a:r>
          </a:p>
          <a:p>
            <a:r>
              <a:rPr lang="cs-CZ" sz="2800" b="1" dirty="0" smtClean="0"/>
              <a:t>Oxidace –žluknutí </a:t>
            </a:r>
            <a:r>
              <a:rPr lang="cs-CZ" sz="2800" dirty="0" smtClean="0"/>
              <a:t>– působením světla, kyslíku a vody. Vznikají reaktivní peroxidy. Udělují tuku charakteristickou chut a vůni</a:t>
            </a:r>
          </a:p>
          <a:p>
            <a:r>
              <a:rPr lang="cs-CZ" sz="2800" b="1" dirty="0" smtClean="0"/>
              <a:t>Změny při zahřívání </a:t>
            </a:r>
            <a:r>
              <a:rPr lang="cs-CZ" sz="2800" dirty="0" smtClean="0"/>
              <a:t>– při teplotách </a:t>
            </a:r>
            <a:r>
              <a:rPr lang="cs-CZ" sz="2800" b="1" dirty="0" smtClean="0"/>
              <a:t>nad 300</a:t>
            </a:r>
            <a:r>
              <a:rPr lang="cs-CZ" sz="2800" b="1" baseline="30000" dirty="0" smtClean="0"/>
              <a:t>O</a:t>
            </a:r>
            <a:r>
              <a:rPr lang="cs-CZ" sz="2800" b="1" dirty="0" smtClean="0"/>
              <a:t>C </a:t>
            </a:r>
            <a:r>
              <a:rPr lang="cs-CZ" sz="2800" dirty="0" smtClean="0"/>
              <a:t>vznikají v tucích nepříjemné a zdraví neprospěšné látky.</a:t>
            </a:r>
          </a:p>
        </p:txBody>
      </p:sp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Chemické změny tuků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Hustota</a:t>
            </a:r>
          </a:p>
          <a:p>
            <a:r>
              <a:rPr lang="cs-CZ" smtClean="0"/>
              <a:t>Konzistence</a:t>
            </a:r>
          </a:p>
          <a:p>
            <a:r>
              <a:rPr lang="cs-CZ" smtClean="0"/>
              <a:t>Vizkozita</a:t>
            </a:r>
          </a:p>
          <a:p>
            <a:r>
              <a:rPr lang="cs-CZ" smtClean="0"/>
              <a:t>Bod tání a tuhnutí</a:t>
            </a:r>
          </a:p>
          <a:p>
            <a:r>
              <a:rPr lang="cs-CZ" smtClean="0"/>
              <a:t>Ovlivněny jsou intavitálními vlivy působící za života  zvířete – výkrm.</a:t>
            </a:r>
          </a:p>
          <a:p>
            <a:endParaRPr lang="cs-CZ" smtClean="0"/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Fyzikální vlastnosti tuků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Těžení a ošetření tukové tkáně</a:t>
            </a:r>
          </a:p>
          <a:p>
            <a:pPr eaLnBrk="1" hangingPunct="1"/>
            <a:r>
              <a:rPr lang="cs-CZ" sz="2400" dirty="0" smtClean="0"/>
              <a:t>Škvaření živočišných tuků a výroba škvarků </a:t>
            </a:r>
          </a:p>
          <a:p>
            <a:pPr eaLnBrk="1" hangingPunct="1"/>
            <a:r>
              <a:rPr lang="cs-CZ" sz="2400" dirty="0" smtClean="0"/>
              <a:t>Tavení živočišných tuků</a:t>
            </a:r>
          </a:p>
          <a:p>
            <a:pPr eaLnBrk="1" hangingPunct="1"/>
            <a:r>
              <a:rPr lang="cs-CZ" sz="2400" dirty="0" smtClean="0"/>
              <a:t>Chlazení a balení živočišných tuků </a:t>
            </a:r>
          </a:p>
          <a:p>
            <a:pPr eaLnBrk="1" hangingPunct="1"/>
            <a:r>
              <a:rPr lang="cs-CZ" sz="2400" dirty="0" smtClean="0"/>
              <a:t>Skladování živočišných tuků </a:t>
            </a:r>
          </a:p>
          <a:p>
            <a:pPr eaLnBrk="1" hangingPunct="1"/>
            <a:r>
              <a:rPr lang="cs-CZ" sz="2400" dirty="0" smtClean="0"/>
              <a:t>Obsluha strojního a technologického vybavení při zpracování živočišných tuků</a:t>
            </a:r>
          </a:p>
          <a:p>
            <a:pPr eaLnBrk="1" hangingPunct="1"/>
            <a:r>
              <a:rPr lang="cs-CZ" sz="2400" dirty="0" smtClean="0"/>
              <a:t>Provádění hygienicko-sanitační činnosti v provozech masného průmyslu, dodržování bezpečnostních předpisů a zásad bezpečnosti potravin</a:t>
            </a:r>
          </a:p>
        </p:txBody>
      </p:sp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Technologie zpracování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 živočišné tuky patří tuky, získávané přeškvařováním tukových a kostních tkání pozemních a mořských živočichů. Používají se pak bezprostředně do potravin a k průmyslovému zpracování</a:t>
            </a:r>
          </a:p>
        </p:txBody>
      </p:sp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anatomie:</a:t>
            </a:r>
          </a:p>
          <a:p>
            <a:pPr eaLnBrk="1" hangingPunct="1"/>
            <a:r>
              <a:rPr lang="cs-CZ" smtClean="0"/>
              <a:t>Hřbetní</a:t>
            </a:r>
          </a:p>
          <a:p>
            <a:pPr eaLnBrk="1" hangingPunct="1"/>
            <a:r>
              <a:rPr lang="cs-CZ" smtClean="0"/>
              <a:t>Plstní</a:t>
            </a:r>
          </a:p>
          <a:p>
            <a:pPr eaLnBrk="1" hangingPunct="1"/>
            <a:r>
              <a:rPr lang="cs-CZ" smtClean="0"/>
              <a:t>Střevní</a:t>
            </a:r>
          </a:p>
          <a:p>
            <a:pPr eaLnBrk="1" hangingPunct="1"/>
            <a:r>
              <a:rPr lang="cs-CZ" smtClean="0"/>
              <a:t>Kruponové</a:t>
            </a:r>
          </a:p>
          <a:p>
            <a:pPr eaLnBrk="1" hangingPunct="1"/>
            <a:r>
              <a:rPr lang="cs-CZ" smtClean="0"/>
              <a:t>Technické</a:t>
            </a:r>
          </a:p>
          <a:p>
            <a:pPr eaLnBrk="1" hangingPunct="1"/>
            <a:endParaRPr lang="cs-CZ" smtClean="0"/>
          </a:p>
        </p:txBody>
      </p:sp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Syrové vepřové sádlko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podle anatomie:</a:t>
            </a:r>
          </a:p>
          <a:p>
            <a:r>
              <a:rPr lang="cs-CZ" dirty="0" smtClean="0"/>
              <a:t>Ledvinový</a:t>
            </a:r>
          </a:p>
          <a:p>
            <a:r>
              <a:rPr lang="cs-CZ" dirty="0" smtClean="0"/>
              <a:t>Pánevní</a:t>
            </a:r>
          </a:p>
          <a:p>
            <a:r>
              <a:rPr lang="cs-CZ" dirty="0" smtClean="0"/>
              <a:t>Osrdečníkový</a:t>
            </a:r>
          </a:p>
          <a:p>
            <a:r>
              <a:rPr lang="cs-CZ" dirty="0" smtClean="0"/>
              <a:t>Obžaludkový</a:t>
            </a:r>
          </a:p>
          <a:p>
            <a:r>
              <a:rPr lang="cs-CZ" dirty="0" smtClean="0"/>
              <a:t>Brániční</a:t>
            </a:r>
          </a:p>
          <a:p>
            <a:r>
              <a:rPr lang="cs-CZ" dirty="0" smtClean="0"/>
              <a:t>Mikrový</a:t>
            </a:r>
          </a:p>
          <a:p>
            <a:r>
              <a:rPr lang="cs-CZ" dirty="0" smtClean="0"/>
              <a:t>Povrchový</a:t>
            </a:r>
          </a:p>
          <a:p>
            <a:r>
              <a:rPr lang="cs-CZ" dirty="0" smtClean="0"/>
              <a:t>Podle jakosti se netřídí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Syrový hovězí lůj</a:t>
            </a:r>
          </a:p>
        </p:txBody>
      </p:sp>
    </p:spTree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2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3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Shlu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2462</TotalTime>
  <Words>446</Words>
  <Application>Microsoft Office PowerPoint</Application>
  <PresentationFormat>Předvádění na obrazovce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Motiv2</vt:lpstr>
      <vt:lpstr>Capsules</vt:lpstr>
      <vt:lpstr>Motiv3</vt:lpstr>
      <vt:lpstr>Vrstvy</vt:lpstr>
      <vt:lpstr>Shluk</vt:lpstr>
      <vt:lpstr>Digitální výukový materiál zpracovaný v rámci projektu „EU peníze školám“</vt:lpstr>
      <vt:lpstr>Zpracování tuků</vt:lpstr>
      <vt:lpstr>Surovina pro výrobu tuku</vt:lpstr>
      <vt:lpstr>Chemické změny tuků</vt:lpstr>
      <vt:lpstr>Fyzikální vlastnosti tuků</vt:lpstr>
      <vt:lpstr>Technologie zpracování </vt:lpstr>
      <vt:lpstr>použití</vt:lpstr>
      <vt:lpstr>Syrové vepřové sádlko</vt:lpstr>
      <vt:lpstr>Syrový hovězí lůj</vt:lpstr>
      <vt:lpstr>Snímek 10</vt:lpstr>
      <vt:lpstr>Snímek 11</vt:lpstr>
      <vt:lpstr>Snímek 12</vt:lpstr>
      <vt:lpstr>Otázky a odpovědi</vt:lpstr>
      <vt:lpstr>Použité 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PaSe</cp:lastModifiedBy>
  <cp:revision>71</cp:revision>
  <cp:lastPrinted>1601-01-01T00:00:00Z</cp:lastPrinted>
  <dcterms:created xsi:type="dcterms:W3CDTF">1601-01-01T00:00:00Z</dcterms:created>
  <dcterms:modified xsi:type="dcterms:W3CDTF">2013-12-09T20:08:47Z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