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7"/>
  </p:notesMasterIdLst>
  <p:sldIdLst>
    <p:sldId id="258" r:id="rId2"/>
    <p:sldId id="283" r:id="rId3"/>
    <p:sldId id="260" r:id="rId4"/>
    <p:sldId id="256" r:id="rId5"/>
    <p:sldId id="261" r:id="rId6"/>
    <p:sldId id="262" r:id="rId7"/>
    <p:sldId id="266" r:id="rId8"/>
    <p:sldId id="267" r:id="rId9"/>
    <p:sldId id="268" r:id="rId10"/>
    <p:sldId id="284" r:id="rId11"/>
    <p:sldId id="269" r:id="rId12"/>
    <p:sldId id="270" r:id="rId13"/>
    <p:sldId id="271" r:id="rId14"/>
    <p:sldId id="272" r:id="rId15"/>
    <p:sldId id="275" r:id="rId16"/>
    <p:sldId id="276" r:id="rId17"/>
    <p:sldId id="277" r:id="rId18"/>
    <p:sldId id="278" r:id="rId19"/>
    <p:sldId id="279" r:id="rId20"/>
    <p:sldId id="281" r:id="rId21"/>
    <p:sldId id="282" r:id="rId22"/>
    <p:sldId id="285" r:id="rId23"/>
    <p:sldId id="286" r:id="rId24"/>
    <p:sldId id="287" r:id="rId25"/>
    <p:sldId id="263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4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3F902-F73D-4AD1-9D94-9ABA774CD4E0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0D7DB-900F-4229-9309-D10102AB15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455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551DB-9679-4BC8-960A-907CBBFABBC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46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7ED9-CDDE-4185-AD2B-BB3F1383CD2E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AF95-5D35-40E0-8D75-8B13961C7CC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7ED9-CDDE-4185-AD2B-BB3F1383CD2E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AF95-5D35-40E0-8D75-8B13961C7C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7ED9-CDDE-4185-AD2B-BB3F1383CD2E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AF95-5D35-40E0-8D75-8B13961C7C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1536F-60C5-4649-B617-AE352FB8CD13}" type="datetime1">
              <a:rPr lang="cs-CZ"/>
              <a:pPr>
                <a:defRPr/>
              </a:pPr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C69F-988C-4BC8-B315-13D7E41FB0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11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7ED9-CDDE-4185-AD2B-BB3F1383CD2E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AF95-5D35-40E0-8D75-8B13961C7C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7ED9-CDDE-4185-AD2B-BB3F1383CD2E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AF95-5D35-40E0-8D75-8B13961C7CC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7ED9-CDDE-4185-AD2B-BB3F1383CD2E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AF95-5D35-40E0-8D75-8B13961C7C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7ED9-CDDE-4185-AD2B-BB3F1383CD2E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AF95-5D35-40E0-8D75-8B13961C7C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7ED9-CDDE-4185-AD2B-BB3F1383CD2E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AF95-5D35-40E0-8D75-8B13961C7C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7ED9-CDDE-4185-AD2B-BB3F1383CD2E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AF95-5D35-40E0-8D75-8B13961C7C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7ED9-CDDE-4185-AD2B-BB3F1383CD2E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AF95-5D35-40E0-8D75-8B13961C7C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7ED9-CDDE-4185-AD2B-BB3F1383CD2E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CFAF95-5D35-40E0-8D75-8B13961C7CC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137ED9-CDDE-4185-AD2B-BB3F1383CD2E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CFAF95-5D35-40E0-8D75-8B13961C7CC6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search?q=sofokles&amp;client=firefox-a&amp;hs=uTy&amp;rls=org.mozilla:cs:official&amp;source=lnms&amp;tbm=isch&amp;sa=X&amp;ei=PTNIUrqqG4axhAfZuIHQCA" TargetMode="External"/><Relationship Id="rId2" Type="http://schemas.openxmlformats.org/officeDocument/2006/relationships/hyperlink" Target="http://cs.wikipedia.org/wiki/Soubor:Sophocles_Musei_Capitolini_MC560.jp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z/search?q=sofokles+antigona&amp;client=firefox-a&amp;hs=ive&amp;rls=org.mozilla:cs:official&amp;source=lnms&amp;tbm=isch&amp;sa=X&amp;ei=-kNIUrnaCNSzhAfs0IEQ&amp;ved=0CAkQ_AUoAQ&amp;biw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18356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cs-CZ" sz="3200" b="1" dirty="0" smtClean="0"/>
              <a:t>Digitální výukový materiál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r>
              <a:rPr lang="cs-CZ" sz="2400" b="1" dirty="0" smtClean="0"/>
              <a:t>zpracovaný v rámci projektu „EU peníze školám“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1938" y="1367036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4339" name="Rectangle 387"/>
          <p:cNvSpPr>
            <a:spLocks/>
          </p:cNvSpPr>
          <p:nvPr/>
        </p:nvSpPr>
        <p:spPr bwMode="auto">
          <a:xfrm>
            <a:off x="899592" y="2852936"/>
            <a:ext cx="734481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Projekt:	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CZ.1.07/1.5.00/34.0386 „SŠHL </a:t>
            </a:r>
            <a:r>
              <a:rPr lang="cs-CZ" b="1" dirty="0" err="1">
                <a:solidFill>
                  <a:schemeClr val="tx2"/>
                </a:solidFill>
                <a:latin typeface="Calibri" pitchFamily="34" charset="0"/>
              </a:rPr>
              <a:t>Frýdlant.moderní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 školy“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Škola:	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Střední škola hospodářská a lesnická, Frýdlant	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			Bělíkova 1387, příspěvková organizace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Šablona:	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III/2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Sada:		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VY_32_INOVACE_ČjL.1.78</a:t>
            </a:r>
            <a:endParaRPr lang="cs-CZ" b="1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Vytvořeno:	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29. 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. 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2013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Ověřeno: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 	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4. 10. 2013 </a:t>
            </a: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		Třída: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	1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. VE</a:t>
            </a:r>
            <a:endParaRPr lang="cs-CZ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31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onstelace.nebesa.cz/obrazky/obr%C3%A1zky-oedipus-sfinga/OedipusAntigoneBrodows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906238"/>
            <a:ext cx="3528392" cy="531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57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cs-CZ" b="1" dirty="0"/>
              <a:t>Sofokles: Král </a:t>
            </a:r>
            <a:r>
              <a:rPr lang="cs-CZ" b="1" dirty="0" err="1"/>
              <a:t>Oidipús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>
                <a:latin typeface="Calibri" panose="020F0502020204030204" pitchFamily="34" charset="0"/>
              </a:rPr>
              <a:t>OIDIPÚS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Jak mluvíš všechno v temných hádankách!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TEIRESIÁS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Což nejsi nejlepším jich luštitelem?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OIDIPÚS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Jen mi haň to, v čem je má velikost!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TEIRESIÁS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A právě ono štěstí byl tvůj hrob.</a:t>
            </a:r>
            <a:br>
              <a:rPr lang="cs-CZ" sz="2400" dirty="0">
                <a:latin typeface="Calibri" panose="020F0502020204030204" pitchFamily="34" charset="0"/>
              </a:rPr>
            </a:br>
            <a:endParaRPr lang="cs-CZ" sz="2400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9200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Oidipus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Co na tom! Jen když vlast jsem zachránil.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TEIRESIÁS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(se obrací k odchodu)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Pak ovšem půjdu. Hochu, odveď mne!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OIDIPÚS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Je čas; tvá přítomnost jen vadí, mate;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až zmizíš, více trápit nebudeš.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TEIRESIÁS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Chci jít; však řeknu dřív, proč přišel jsem.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Tvé tváře nedbám: ty mne nezničíš.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Nuž poslyš: Onen člověk, kterého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tak dlouho hledáš, </a:t>
            </a:r>
            <a:r>
              <a:rPr lang="cs-CZ" sz="2400" dirty="0" err="1">
                <a:latin typeface="Calibri" panose="020F0502020204030204" pitchFamily="34" charset="0"/>
              </a:rPr>
              <a:t>Láiovu</a:t>
            </a:r>
            <a:r>
              <a:rPr lang="cs-CZ" sz="2400" dirty="0">
                <a:latin typeface="Calibri" panose="020F0502020204030204" pitchFamily="34" charset="0"/>
              </a:rPr>
              <a:t> smrt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zde hlásaje a hroze, ten je zde!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85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cs-CZ" sz="2400" dirty="0">
                <a:latin typeface="Calibri" panose="020F0502020204030204" pitchFamily="34" charset="0"/>
              </a:rPr>
              <a:t>Host cizí, zdá se, čas však ukáže,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že thébský rodák jest, a štěstí to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ho nepotěší. Z vidomého slepcem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se stane, z bohatého žebrákem,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v zem cizí o holi se bude brát.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A ukáže se, že je spolu otcem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i bratrem dětí svých, že matky své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jest manželem i synem, otcovým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že vrahem jest i v loži nástupcem –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(</a:t>
            </a:r>
            <a:r>
              <a:rPr lang="cs-CZ" sz="2400" dirty="0" err="1">
                <a:latin typeface="Calibri" panose="020F0502020204030204" pitchFamily="34" charset="0"/>
              </a:rPr>
              <a:t>Oidipús</a:t>
            </a:r>
            <a:r>
              <a:rPr lang="cs-CZ" sz="2400" dirty="0">
                <a:latin typeface="Calibri" panose="020F0502020204030204" pitchFamily="34" charset="0"/>
              </a:rPr>
              <a:t> odchází)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Jdi, dumej o tom! Chytíš-li mne ve lži,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pak říkej si, že věštit neumím!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46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Calibri" panose="020F0502020204030204" pitchFamily="34" charset="0"/>
              </a:rPr>
              <a:t>SBOR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</a:rPr>
              <a:t>Kdo to byl ? Koho to označil as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</a:rPr>
              <a:t>hlas boží ze skály delfské,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</a:rPr>
              <a:t>že krvavou rukou spáchal čin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</a:rPr>
              <a:t>tak bohaprázdně pustý?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</a:rPr>
              <a:t>Nechť k útěku zrychlí krok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</a:rPr>
              <a:t>a hbitěji pádí než kůň,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</a:rPr>
              <a:t>jenž závodí s vichrem!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</a:rPr>
              <a:t>Jsa ozbrojen blesky a ohněm jak </a:t>
            </a:r>
            <a:r>
              <a:rPr lang="cs-CZ" dirty="0" err="1">
                <a:latin typeface="Calibri" panose="020F0502020204030204" pitchFamily="34" charset="0"/>
              </a:rPr>
              <a:t>bouř</a:t>
            </a:r>
            <a:r>
              <a:rPr lang="cs-CZ" dirty="0">
                <a:latin typeface="Calibri" panose="020F0502020204030204" pitchFamily="34" charset="0"/>
              </a:rPr>
              <a:t/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</a:rPr>
              <a:t>syn Diův Apollem řítí se naň,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</a:rPr>
              <a:t>a </a:t>
            </a:r>
            <a:r>
              <a:rPr lang="cs-CZ" dirty="0" err="1">
                <a:latin typeface="Calibri" panose="020F0502020204030204" pitchFamily="34" charset="0"/>
              </a:rPr>
              <a:t>Kéry</a:t>
            </a:r>
            <a:r>
              <a:rPr lang="cs-CZ" dirty="0">
                <a:latin typeface="Calibri" panose="020F0502020204030204" pitchFamily="34" charset="0"/>
              </a:rPr>
              <a:t>, mstitelky děsné,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</a:rPr>
              <a:t>nechybné, letí za ním,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dirty="0" err="1">
                <a:latin typeface="Calibri" panose="020F0502020204030204" pitchFamily="34" charset="0"/>
              </a:rPr>
              <a:t>Bylť</a:t>
            </a:r>
            <a:r>
              <a:rPr lang="cs-CZ" dirty="0">
                <a:latin typeface="Calibri" panose="020F0502020204030204" pitchFamily="34" charset="0"/>
              </a:rPr>
              <a:t> právě z Parnasu sněžného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</a:rPr>
              <a:t>nám zazářil rozkaz boží,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</a:rPr>
              <a:t>jenž káže všem, by slíditi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</a:rPr>
              <a:t>se jali po neznámém.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6478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cs-CZ" sz="2400" dirty="0">
                <a:latin typeface="Calibri" panose="020F0502020204030204" pitchFamily="34" charset="0"/>
              </a:rPr>
              <a:t>Já však, dokavad neuzřím,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že věštba určitě splněna,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já k </a:t>
            </a:r>
            <a:r>
              <a:rPr lang="cs-CZ" sz="2400" dirty="0" err="1">
                <a:latin typeface="Calibri" panose="020F0502020204030204" pitchFamily="34" charset="0"/>
              </a:rPr>
              <a:t>háncům</a:t>
            </a:r>
            <a:r>
              <a:rPr lang="cs-CZ" sz="2400" dirty="0">
                <a:latin typeface="Calibri" panose="020F0502020204030204" pitchFamily="34" charset="0"/>
              </a:rPr>
              <a:t> jeho se nepřidám!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Vždyť viděl jsem přece sám,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jak stanula před ním Sfinx,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a na vlastní oči jsem zřel,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jak obstál ve zkoušce moudrosti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a potěšil vlast.</a:t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</a:rPr>
              <a:t>Muž bez hany: tím je mi vždy!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5617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Sofokles zavedl třetího herce a omezil význam chóru.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Král Oidipus –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</a:rPr>
              <a:t>konflikt mezi osudem a lidskou vůlí vzdorovat rozhodnutí bohů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</a:rPr>
              <a:t>Nerespektování bohů – tragický pád hrdinů</a:t>
            </a:r>
          </a:p>
          <a:p>
            <a:pPr>
              <a:lnSpc>
                <a:spcPct val="90000"/>
              </a:lnSpc>
              <a:defRPr/>
            </a:pPr>
            <a:r>
              <a:rPr lang="cs-CZ" sz="2400" b="1" dirty="0" err="1">
                <a:latin typeface="Calibri" panose="020F0502020204030204" pitchFamily="34" charset="0"/>
              </a:rPr>
              <a:t>Antigona</a:t>
            </a:r>
            <a:r>
              <a:rPr lang="cs-CZ" sz="2400" dirty="0">
                <a:latin typeface="Calibri" panose="020F0502020204030204" pitchFamily="34" charset="0"/>
              </a:rPr>
              <a:t> (</a:t>
            </a:r>
            <a:r>
              <a:rPr lang="cs-CZ" sz="2400" dirty="0" err="1">
                <a:latin typeface="Calibri" panose="020F0502020204030204" pitchFamily="34" charset="0"/>
              </a:rPr>
              <a:t>Antigona</a:t>
            </a:r>
            <a:r>
              <a:rPr lang="cs-CZ" sz="2400" dirty="0">
                <a:latin typeface="Calibri" panose="020F0502020204030204" pitchFamily="34" charset="0"/>
              </a:rPr>
              <a:t> plní mravní příkaz – pohřbí přes zákaz bratra </a:t>
            </a:r>
            <a:r>
              <a:rPr lang="cs-CZ" sz="2400" dirty="0" err="1">
                <a:latin typeface="Calibri" panose="020F0502020204030204" pitchFamily="34" charset="0"/>
              </a:rPr>
              <a:t>Polyneika</a:t>
            </a:r>
            <a:r>
              <a:rPr lang="cs-CZ" sz="2400" dirty="0">
                <a:latin typeface="Calibri" panose="020F0502020204030204" pitchFamily="34" charset="0"/>
              </a:rPr>
              <a:t>, odsouzena ke kruté smrti) </a:t>
            </a: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latin typeface="Calibri" panose="020F0502020204030204" pitchFamily="34" charset="0"/>
              </a:rPr>
              <a:t>Král </a:t>
            </a:r>
            <a:r>
              <a:rPr lang="cs-CZ" sz="2400" b="1" dirty="0" err="1">
                <a:latin typeface="Calibri" panose="020F0502020204030204" pitchFamily="34" charset="0"/>
              </a:rPr>
              <a:t>Oidipús</a:t>
            </a:r>
            <a:r>
              <a:rPr lang="cs-CZ" sz="2400" dirty="0">
                <a:latin typeface="Calibri" panose="020F0502020204030204" pitchFamily="34" charset="0"/>
              </a:rPr>
              <a:t> (hl. hrdina trestán za viny, jichž se dopustil nevědomky)</a:t>
            </a:r>
          </a:p>
          <a:p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538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</a:rPr>
              <a:t>Oidipus řeší hádanky Sfinx</a:t>
            </a:r>
            <a:b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cs-CZ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5832475" cy="47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622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Opakování</a:t>
            </a:r>
            <a:endParaRPr lang="cs-CZ" sz="3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61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Kdo je autorem tragédie 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O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idipus? </a:t>
            </a:r>
          </a:p>
          <a:p>
            <a:pPr lvl="1"/>
            <a:r>
              <a:rPr lang="cs-CZ" sz="2200" dirty="0" smtClean="0">
                <a:latin typeface="Calibri" panose="020F0502020204030204" pitchFamily="34" charset="0"/>
              </a:rPr>
              <a:t>Sofokles 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Jaký je v této hře základní konflikt?</a:t>
            </a:r>
          </a:p>
          <a:p>
            <a:pPr lvl="1"/>
            <a:r>
              <a:rPr lang="cs-CZ" sz="2200" dirty="0">
                <a:latin typeface="Calibri" panose="020F0502020204030204" pitchFamily="34" charset="0"/>
              </a:rPr>
              <a:t>mezi osudem a lidskou vůlí vzdorovat rozhodnutí bohů</a:t>
            </a:r>
            <a:endParaRPr lang="cs-CZ" sz="2200" dirty="0" smtClean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 je příčinou tragédie?</a:t>
            </a:r>
          </a:p>
          <a:p>
            <a:pPr lvl="1"/>
            <a:r>
              <a:rPr lang="cs-CZ" sz="2200" dirty="0">
                <a:latin typeface="Calibri" panose="020F0502020204030204" pitchFamily="34" charset="0"/>
              </a:rPr>
              <a:t>Nerespektování bohů</a:t>
            </a:r>
          </a:p>
        </p:txBody>
      </p:sp>
    </p:spTree>
    <p:extLst>
      <p:ext uri="{BB962C8B-B14F-4D97-AF65-F5344CB8AC3E}">
        <p14:creationId xmlns:p14="http://schemas.microsoft.com/office/powerpoint/2010/main" val="318247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/>
      </p:sp>
    </p:spTree>
    <p:extLst>
      <p:ext uri="{BB962C8B-B14F-4D97-AF65-F5344CB8AC3E}">
        <p14:creationId xmlns:p14="http://schemas.microsoft.com/office/powerpoint/2010/main" val="4189422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 se mělo podle věštby bohů stát?</a:t>
            </a:r>
          </a:p>
          <a:p>
            <a:pPr lvl="1"/>
            <a:r>
              <a:rPr lang="cs-CZ" sz="2200" dirty="0">
                <a:latin typeface="Calibri" panose="020F0502020204030204" pitchFamily="34" charset="0"/>
              </a:rPr>
              <a:t>novorozený syn krále </a:t>
            </a:r>
            <a:r>
              <a:rPr lang="cs-CZ" sz="2200" dirty="0" err="1">
                <a:latin typeface="Calibri" panose="020F0502020204030204" pitchFamily="34" charset="0"/>
              </a:rPr>
              <a:t>Laia</a:t>
            </a:r>
            <a:r>
              <a:rPr lang="cs-CZ" sz="2200" dirty="0">
                <a:latin typeface="Calibri" panose="020F0502020204030204" pitchFamily="34" charset="0"/>
              </a:rPr>
              <a:t> </a:t>
            </a:r>
            <a:r>
              <a:rPr lang="cs-CZ" sz="2200" dirty="0" smtClean="0">
                <a:latin typeface="Calibri" panose="020F0502020204030204" pitchFamily="34" charset="0"/>
              </a:rPr>
              <a:t>Oidipus měl svého </a:t>
            </a:r>
            <a:r>
              <a:rPr lang="cs-CZ" sz="2200" dirty="0">
                <a:latin typeface="Calibri" panose="020F0502020204030204" pitchFamily="34" charset="0"/>
              </a:rPr>
              <a:t>otce zabít a vzít si vlastní matku </a:t>
            </a:r>
            <a:r>
              <a:rPr lang="cs-CZ" sz="2200" dirty="0" err="1">
                <a:latin typeface="Calibri" panose="020F0502020204030204" pitchFamily="34" charset="0"/>
              </a:rPr>
              <a:t>Iokasté</a:t>
            </a:r>
            <a:r>
              <a:rPr lang="cs-CZ" sz="2200" dirty="0">
                <a:latin typeface="Calibri" panose="020F0502020204030204" pitchFamily="34" charset="0"/>
              </a:rPr>
              <a:t> za </a:t>
            </a:r>
            <a:r>
              <a:rPr lang="cs-CZ" sz="2200" dirty="0" smtClean="0">
                <a:latin typeface="Calibri" panose="020F0502020204030204" pitchFamily="34" charset="0"/>
              </a:rPr>
              <a:t>manželku 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Jak se zachová Oidipus, když se dozví, co nevědomky spáchal?</a:t>
            </a:r>
          </a:p>
          <a:p>
            <a:pPr lvl="1">
              <a:defRPr/>
            </a:pPr>
            <a:r>
              <a:rPr lang="cs-CZ" sz="2200" dirty="0">
                <a:latin typeface="Calibri" panose="020F0502020204030204" pitchFamily="34" charset="0"/>
              </a:rPr>
              <a:t>Oidipus si vypíchne oči, aby se sám potrestal. </a:t>
            </a:r>
          </a:p>
          <a:p>
            <a:pPr lvl="1">
              <a:defRPr/>
            </a:pPr>
            <a:r>
              <a:rPr lang="cs-CZ" sz="2200" dirty="0">
                <a:latin typeface="Calibri" panose="020F0502020204030204" pitchFamily="34" charset="0"/>
              </a:rPr>
              <a:t>Potom </a:t>
            </a:r>
            <a:r>
              <a:rPr lang="cs-CZ" sz="2200" dirty="0" smtClean="0">
                <a:latin typeface="Calibri" panose="020F0502020204030204" pitchFamily="34" charset="0"/>
              </a:rPr>
              <a:t>dobrovolně odchází do vyhnanství.</a:t>
            </a:r>
            <a:endParaRPr lang="cs-CZ" sz="22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0630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Kdo Oidipa na jeho cestě do vyhnanství doprovází?</a:t>
            </a:r>
          </a:p>
          <a:p>
            <a:pPr lvl="1"/>
            <a:r>
              <a:rPr lang="cs-CZ" sz="2200" dirty="0" smtClean="0">
                <a:latin typeface="Calibri" panose="020F0502020204030204" pitchFamily="34" charset="0"/>
              </a:rPr>
              <a:t>Dcera a zároveň sestra </a:t>
            </a:r>
            <a:r>
              <a:rPr lang="cs-CZ" sz="2200" dirty="0" err="1" smtClean="0">
                <a:latin typeface="Calibri" panose="020F0502020204030204" pitchFamily="34" charset="0"/>
              </a:rPr>
              <a:t>Antigona</a:t>
            </a:r>
            <a:endParaRPr lang="cs-CZ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50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Použité zdroje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94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</a:rPr>
              <a:t>Sofokles. In: </a:t>
            </a:r>
            <a:r>
              <a:rPr lang="cs-CZ" sz="2400" i="1" dirty="0" err="1">
                <a:latin typeface="Calibri" panose="020F0502020204030204" pitchFamily="34" charset="0"/>
              </a:rPr>
              <a:t>Wikipedia</a:t>
            </a:r>
            <a:r>
              <a:rPr lang="cs-CZ" sz="2400" i="1" dirty="0">
                <a:latin typeface="Calibri" panose="020F0502020204030204" pitchFamily="34" charset="0"/>
              </a:rPr>
              <a:t>: </a:t>
            </a:r>
            <a:r>
              <a:rPr lang="cs-CZ" sz="2400" i="1" dirty="0" err="1">
                <a:latin typeface="Calibri" panose="020F0502020204030204" pitchFamily="34" charset="0"/>
              </a:rPr>
              <a:t>the</a:t>
            </a:r>
            <a:r>
              <a:rPr lang="cs-CZ" sz="2400" i="1" dirty="0">
                <a:latin typeface="Calibri" panose="020F0502020204030204" pitchFamily="34" charset="0"/>
              </a:rPr>
              <a:t> free </a:t>
            </a:r>
            <a:r>
              <a:rPr lang="cs-CZ" sz="2400" i="1" dirty="0" err="1">
                <a:latin typeface="Calibri" panose="020F0502020204030204" pitchFamily="34" charset="0"/>
              </a:rPr>
              <a:t>encyclopedia</a:t>
            </a:r>
            <a:r>
              <a:rPr lang="cs-CZ" sz="2400" dirty="0">
                <a:latin typeface="Calibri" panose="020F0502020204030204" pitchFamily="34" charset="0"/>
              </a:rPr>
              <a:t> [online]. San Francisco (CA): </a:t>
            </a:r>
            <a:r>
              <a:rPr lang="cs-CZ" sz="2400" dirty="0" err="1">
                <a:latin typeface="Calibri" panose="020F0502020204030204" pitchFamily="34" charset="0"/>
              </a:rPr>
              <a:t>Wikimedia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Foundation</a:t>
            </a:r>
            <a:r>
              <a:rPr lang="cs-CZ" sz="2400" dirty="0">
                <a:latin typeface="Calibri" panose="020F0502020204030204" pitchFamily="34" charset="0"/>
              </a:rPr>
              <a:t>, 2001-2013 [cit. 2013-09-29]. Dostupné z: </a:t>
            </a:r>
            <a:r>
              <a:rPr lang="cs-CZ" sz="2400" dirty="0">
                <a:latin typeface="Calibri" panose="020F0502020204030204" pitchFamily="34" charset="0"/>
                <a:hlinkClick r:id="rId2"/>
              </a:rPr>
              <a:t>http://cs.wikipedia.org/wiki/Soubor:Sophocles_Musei_Capitolini_MC560.jpg </a:t>
            </a:r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</a:rPr>
              <a:t>Sofokles - kresba. </a:t>
            </a:r>
            <a:r>
              <a:rPr lang="cs-CZ" sz="2400" dirty="0" smtClean="0">
                <a:latin typeface="Calibri" panose="020F0502020204030204" pitchFamily="34" charset="0"/>
              </a:rPr>
              <a:t>Dostupné </a:t>
            </a:r>
            <a:r>
              <a:rPr lang="cs-CZ" sz="2400" dirty="0">
                <a:latin typeface="Calibri" panose="020F0502020204030204" pitchFamily="34" charset="0"/>
              </a:rPr>
              <a:t>z: </a:t>
            </a:r>
            <a:r>
              <a:rPr lang="cs-CZ" sz="2400" dirty="0">
                <a:latin typeface="Calibri" panose="020F0502020204030204" pitchFamily="34" charset="0"/>
                <a:hlinkClick r:id="rId3"/>
              </a:rPr>
              <a:t>https://www.google.cz/search?q=sofokles&amp;client=firefox-a&amp;hs=uTy&amp;rls=org.mozilla:cs:official&amp;source=lnms&amp;tbm=isch&amp;sa=X&amp;ei=PTNIUrqqG4axhAfZuIHQCA 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15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>
                <a:latin typeface="+mj-lt"/>
              </a:rPr>
              <a:t>Antigona</a:t>
            </a:r>
            <a:r>
              <a:rPr lang="cs-CZ" sz="2400" dirty="0">
                <a:latin typeface="+mj-lt"/>
              </a:rPr>
              <a:t> doprovází Oidipa. </a:t>
            </a:r>
            <a:r>
              <a:rPr lang="cs-CZ" sz="2400" dirty="0" smtClean="0">
                <a:latin typeface="+mj-lt"/>
              </a:rPr>
              <a:t>Dostupné </a:t>
            </a:r>
            <a:r>
              <a:rPr lang="cs-CZ" sz="2400" dirty="0">
                <a:latin typeface="+mj-lt"/>
              </a:rPr>
              <a:t>z: </a:t>
            </a:r>
            <a:r>
              <a:rPr lang="cs-CZ" sz="2400" dirty="0">
                <a:latin typeface="+mj-lt"/>
                <a:hlinkClick r:id="rId2"/>
              </a:rPr>
              <a:t>https://www.google.cz/search?q=sofokles+antigona&amp;client=firefox-a&amp;hs=ive&amp;rls=org.mozilla:cs:official&amp;source=lnms&amp;tbm=isch&amp;sa=X&amp;ei=-kNIUrnaCNSzhAfs0IEQ&amp;ved=0CAkQ_AUoAQ&amp;biw </a:t>
            </a: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575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KONEC</a:t>
            </a:r>
            <a:endParaRPr lang="cs-CZ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457200" y="54546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tx2"/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tx2"/>
                </a:solidFill>
                <a:latin typeface="+mj-lt"/>
              </a:rPr>
              <a:t>Pokud není uvedeno jinak, jsou použité objekty vlastní originální tvorbou autora.  Materiál je určen pro bezplatné používání pro potřeby výuky a vzdělávání na všech typech škol a školských zařízení. Jakékoliv další využití podléhá autorskému zákonu. Veškerá vlastní díla autora (fotografie, videa) lze bezplatně dále používat i šířit při uvedení autorova jména.</a:t>
            </a:r>
            <a:endParaRPr lang="cs-CZ" sz="1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102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080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Antická literatura řecká</a:t>
            </a:r>
            <a:b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řecké drama</a:t>
            </a:r>
            <a:b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Sofokles</a:t>
            </a:r>
          </a:p>
        </p:txBody>
      </p:sp>
      <p:sp>
        <p:nvSpPr>
          <p:cNvPr id="15361" name="Rectangle 3"/>
          <p:cNvSpPr>
            <a:spLocks noGrp="1"/>
          </p:cNvSpPr>
          <p:nvPr>
            <p:ph idx="4294967295"/>
          </p:nvPr>
        </p:nvSpPr>
        <p:spPr>
          <a:xfrm>
            <a:off x="755576" y="1268760"/>
            <a:ext cx="7704856" cy="504056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cs-CZ" sz="900" dirty="0" smtClean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Vzdělávací oblast:	</a:t>
            </a: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Jazyk a jazyková komunikace.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Předmět:		</a:t>
            </a: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Český jazyk a literatura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Ročník:		</a:t>
            </a:r>
            <a:r>
              <a:rPr lang="cs-CZ" sz="1800" b="1" dirty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Autor:		</a:t>
            </a: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Mgr. Martina Sedlářová</a:t>
            </a:r>
          </a:p>
          <a:p>
            <a:pPr>
              <a:buFont typeface="Arial" charset="0"/>
              <a:buNone/>
            </a:pPr>
            <a:endParaRPr lang="cs-CZ" sz="9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Časový rozsah:	1 vyučovací hodina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Pomůcky:		žádné</a:t>
            </a:r>
          </a:p>
          <a:p>
            <a:pPr>
              <a:buFont typeface="Arial" charset="0"/>
              <a:buNone/>
            </a:pPr>
            <a:endParaRPr lang="cs-CZ" sz="900" dirty="0" smtClean="0">
              <a:solidFill>
                <a:schemeClr val="tx2"/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Klíčová slova: starověká literatura řecká,  tragédie, Sofokles, Oidipus, </a:t>
            </a:r>
            <a:r>
              <a:rPr lang="cs-CZ" sz="1800" dirty="0" err="1" smtClean="0">
                <a:solidFill>
                  <a:schemeClr val="tx2"/>
                </a:solidFill>
                <a:latin typeface="Calibri" pitchFamily="34" charset="0"/>
              </a:rPr>
              <a:t>Iokasté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cs-CZ" sz="1800" dirty="0" err="1" smtClean="0">
                <a:solidFill>
                  <a:schemeClr val="tx2"/>
                </a:solidFill>
                <a:latin typeface="Calibri" pitchFamily="34" charset="0"/>
              </a:rPr>
              <a:t>Antigona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cs-CZ" sz="1800" dirty="0" err="1" smtClean="0">
                <a:solidFill>
                  <a:schemeClr val="tx2"/>
                </a:solidFill>
                <a:latin typeface="Calibri" pitchFamily="34" charset="0"/>
              </a:rPr>
              <a:t>Élektra</a:t>
            </a:r>
            <a:endParaRPr lang="cs-CZ" sz="1800" dirty="0" smtClean="0">
              <a:solidFill>
                <a:schemeClr val="tx2"/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Anotace: 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	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Žák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se z prezentace 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dozví o nejstarším autorovi řeckých tragédií </a:t>
            </a:r>
            <a:r>
              <a:rPr lang="cs-CZ" sz="1800" dirty="0" err="1" smtClean="0">
                <a:solidFill>
                  <a:schemeClr val="tx2"/>
                </a:solidFill>
                <a:latin typeface="Calibri" pitchFamily="34" charset="0"/>
              </a:rPr>
              <a:t>attického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 období  </a:t>
            </a:r>
            <a:r>
              <a:rPr lang="cs-CZ" sz="1800" dirty="0" err="1" smtClean="0">
                <a:solidFill>
                  <a:schemeClr val="tx2"/>
                </a:solidFill>
                <a:latin typeface="Calibri" pitchFamily="34" charset="0"/>
              </a:rPr>
              <a:t>Sofoklovia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 jeho nejvýznamnější tragédii Oidipus. 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V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závěru prezentace se nachází test pro 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zopakování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látky formou 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otevřených i uzavřených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otázek.</a:t>
            </a:r>
            <a:endParaRPr lang="cs-CZ" sz="1800" b="1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1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Antická řecká literatura</a:t>
            </a:r>
            <a:endParaRPr lang="cs-CZ" sz="36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Řecké drama - Sofokles</a:t>
            </a:r>
            <a:endParaRPr lang="cs-CZ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709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4402832" cy="3312368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Sofoklés</a:t>
            </a:r>
            <a:r>
              <a:rPr lang="cs-CZ" sz="36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</a:rPr>
              <a:t>(496-406 př.n.l</a:t>
            </a:r>
            <a:r>
              <a:rPr lang="cs-CZ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.)</a:t>
            </a:r>
            <a:br>
              <a:rPr lang="cs-CZ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cs-CZ" sz="2700" dirty="0">
                <a:solidFill>
                  <a:schemeClr val="tx1"/>
                </a:solidFill>
                <a:latin typeface="Calibri" panose="020F0502020204030204" pitchFamily="34" charset="0"/>
              </a:rPr>
              <a:t>starořecký athénský dramatik</a:t>
            </a:r>
            <a:r>
              <a:rPr lang="cs-CZ" sz="2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</a:t>
            </a:r>
            <a:br>
              <a:rPr lang="cs-CZ" sz="27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cs-CZ" sz="2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700" dirty="0">
                <a:solidFill>
                  <a:schemeClr val="tx1"/>
                </a:solidFill>
                <a:latin typeface="Calibri" panose="020F0502020204030204" pitchFamily="34" charset="0"/>
              </a:rPr>
              <a:t>kněz a politik</a:t>
            </a:r>
            <a:r>
              <a:rPr lang="cs-CZ" sz="2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br>
              <a:rPr lang="cs-CZ" sz="27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cs-CZ" sz="2700" dirty="0">
                <a:solidFill>
                  <a:schemeClr val="tx1"/>
                </a:solidFill>
              </a:rPr>
              <a:t>pocházel z bohatých poměrů, přítel </a:t>
            </a:r>
            <a:r>
              <a:rPr lang="cs-CZ" sz="2700" dirty="0" err="1">
                <a:solidFill>
                  <a:schemeClr val="tx1"/>
                </a:solidFill>
              </a:rPr>
              <a:t>Periklův</a:t>
            </a:r>
            <a:r>
              <a:rPr lang="cs-CZ" sz="2700" dirty="0">
                <a:solidFill>
                  <a:schemeClr val="tx1"/>
                </a:solidFill>
              </a:rPr>
              <a:t> </a:t>
            </a:r>
            <a:br>
              <a:rPr lang="cs-CZ" sz="2700" dirty="0">
                <a:solidFill>
                  <a:schemeClr val="tx1"/>
                </a:solidFill>
              </a:rPr>
            </a:br>
            <a:r>
              <a:rPr lang="cs-CZ" sz="2700" dirty="0">
                <a:solidFill>
                  <a:schemeClr val="tx1"/>
                </a:solidFill>
              </a:rPr>
              <a:t>původně sám vystupoval jako herec; </a:t>
            </a:r>
            <a:br>
              <a:rPr lang="cs-CZ" sz="2700" dirty="0">
                <a:solidFill>
                  <a:schemeClr val="tx1"/>
                </a:solidFill>
              </a:rPr>
            </a:br>
            <a:r>
              <a:rPr lang="cs-CZ" sz="2700" dirty="0">
                <a:solidFill>
                  <a:schemeClr val="tx1"/>
                </a:solidFill>
              </a:rPr>
              <a:t>pro slabý hlas však musel jeviště opustit </a:t>
            </a:r>
            <a:br>
              <a:rPr lang="cs-CZ" sz="27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 descr="Soubor:Sophocles Musei Capitolini MC5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764704"/>
            <a:ext cx="3790950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39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libri" panose="020F0502020204030204" pitchFamily="34" charset="0"/>
              </a:rPr>
              <a:t>jako dramatik byl velmi úspěšný</a:t>
            </a:r>
            <a:r>
              <a:rPr lang="cs-CZ" sz="2400" dirty="0" smtClean="0">
                <a:latin typeface="Calibri" panose="020F0502020204030204" pitchFamily="34" charset="0"/>
              </a:rPr>
              <a:t>;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jeho dramatické dílo obsahovalo asi 120 her, 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zachovalo </a:t>
            </a:r>
            <a:r>
              <a:rPr lang="cs-CZ" sz="2400" dirty="0">
                <a:latin typeface="Calibri" panose="020F0502020204030204" pitchFamily="34" charset="0"/>
              </a:rPr>
              <a:t>se pouze 7 kompletních tragédií 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i="1" dirty="0" err="1" smtClean="0">
                <a:latin typeface="Calibri" panose="020F0502020204030204" pitchFamily="34" charset="0"/>
              </a:rPr>
              <a:t>Aiás</a:t>
            </a:r>
            <a:r>
              <a:rPr lang="cs-CZ" sz="2400" i="1" dirty="0">
                <a:latin typeface="Calibri" panose="020F0502020204030204" pitchFamily="34" charset="0"/>
              </a:rPr>
              <a:t>, </a:t>
            </a:r>
            <a:r>
              <a:rPr lang="cs-CZ" sz="2400" i="1" dirty="0" err="1">
                <a:latin typeface="Calibri" panose="020F0502020204030204" pitchFamily="34" charset="0"/>
              </a:rPr>
              <a:t>Antigona</a:t>
            </a:r>
            <a:r>
              <a:rPr lang="cs-CZ" sz="2400" i="1" dirty="0">
                <a:latin typeface="Calibri" panose="020F0502020204030204" pitchFamily="34" charset="0"/>
              </a:rPr>
              <a:t>, Král Oidipus</a:t>
            </a:r>
            <a:r>
              <a:rPr lang="cs-CZ" sz="2400" i="1" dirty="0" smtClean="0">
                <a:latin typeface="Calibri" panose="020F0502020204030204" pitchFamily="34" charset="0"/>
              </a:rPr>
              <a:t>,</a:t>
            </a:r>
          </a:p>
          <a:p>
            <a:r>
              <a:rPr lang="cs-CZ" sz="2400" i="1" dirty="0" smtClean="0">
                <a:latin typeface="Calibri" panose="020F0502020204030204" pitchFamily="34" charset="0"/>
              </a:rPr>
              <a:t> </a:t>
            </a:r>
            <a:r>
              <a:rPr lang="cs-CZ" sz="2400" i="1" dirty="0" err="1">
                <a:latin typeface="Calibri" panose="020F0502020204030204" pitchFamily="34" charset="0"/>
              </a:rPr>
              <a:t>Élektra</a:t>
            </a:r>
            <a:r>
              <a:rPr lang="cs-CZ" sz="2400" i="1" dirty="0">
                <a:latin typeface="Calibri" panose="020F0502020204030204" pitchFamily="34" charset="0"/>
              </a:rPr>
              <a:t>, </a:t>
            </a:r>
            <a:endParaRPr lang="cs-CZ" sz="2400" i="1" dirty="0" smtClean="0">
              <a:latin typeface="Calibri" panose="020F0502020204030204" pitchFamily="34" charset="0"/>
            </a:endParaRPr>
          </a:p>
          <a:p>
            <a:r>
              <a:rPr lang="cs-CZ" sz="2400" i="1" dirty="0" err="1" smtClean="0">
                <a:latin typeface="Calibri" panose="020F0502020204030204" pitchFamily="34" charset="0"/>
              </a:rPr>
              <a:t>Tráchíňanky</a:t>
            </a:r>
            <a:r>
              <a:rPr lang="cs-CZ" sz="2400" i="1" dirty="0">
                <a:latin typeface="Calibri" panose="020F0502020204030204" pitchFamily="34" charset="0"/>
              </a:rPr>
              <a:t>, </a:t>
            </a:r>
            <a:endParaRPr lang="cs-CZ" sz="2400" i="1" dirty="0" smtClean="0">
              <a:latin typeface="Calibri" panose="020F0502020204030204" pitchFamily="34" charset="0"/>
            </a:endParaRPr>
          </a:p>
          <a:p>
            <a:r>
              <a:rPr lang="cs-CZ" sz="2400" i="1" dirty="0" err="1" smtClean="0">
                <a:latin typeface="Calibri" panose="020F0502020204030204" pitchFamily="34" charset="0"/>
              </a:rPr>
              <a:t>Filoktétes</a:t>
            </a:r>
            <a:r>
              <a:rPr lang="cs-CZ" sz="2400" i="1" dirty="0" smtClean="0">
                <a:latin typeface="Calibri" panose="020F0502020204030204" pitchFamily="34" charset="0"/>
              </a:rPr>
              <a:t>  </a:t>
            </a:r>
          </a:p>
          <a:p>
            <a:r>
              <a:rPr lang="cs-CZ" sz="2400" i="1" dirty="0" err="1" smtClean="0">
                <a:latin typeface="Calibri" panose="020F0502020204030204" pitchFamily="34" charset="0"/>
              </a:rPr>
              <a:t>Oidipús</a:t>
            </a:r>
            <a:r>
              <a:rPr lang="cs-CZ" sz="2400" i="1" dirty="0" smtClean="0">
                <a:latin typeface="Calibri" panose="020F0502020204030204" pitchFamily="34" charset="0"/>
              </a:rPr>
              <a:t> </a:t>
            </a:r>
            <a:r>
              <a:rPr lang="cs-CZ" sz="2400" i="1" dirty="0">
                <a:latin typeface="Calibri" panose="020F0502020204030204" pitchFamily="34" charset="0"/>
              </a:rPr>
              <a:t>na </a:t>
            </a:r>
            <a:r>
              <a:rPr lang="cs-CZ" sz="2400" i="1" dirty="0" err="1">
                <a:latin typeface="Calibri" panose="020F0502020204030204" pitchFamily="34" charset="0"/>
              </a:rPr>
              <a:t>Kolóně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satyrské </a:t>
            </a:r>
            <a:r>
              <a:rPr lang="cs-CZ" sz="2400" dirty="0">
                <a:latin typeface="Calibri" panose="020F0502020204030204" pitchFamily="34" charset="0"/>
              </a:rPr>
              <a:t>drama </a:t>
            </a:r>
            <a:r>
              <a:rPr lang="cs-CZ" sz="2400" i="1" dirty="0">
                <a:latin typeface="Calibri" panose="020F0502020204030204" pitchFamily="34" charset="0"/>
              </a:rPr>
              <a:t>Slídiči</a:t>
            </a:r>
            <a:r>
              <a:rPr lang="cs-CZ" sz="2400" b="1" dirty="0">
                <a:latin typeface="Calibri" panose="020F0502020204030204" pitchFamily="34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176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Sofokles: Král Oidipus</a:t>
            </a:r>
            <a:br>
              <a:rPr lang="cs-CZ" sz="3600" b="1" dirty="0">
                <a:solidFill>
                  <a:srgbClr val="FF0000"/>
                </a:solidFill>
              </a:rPr>
            </a:b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</a:rPr>
              <a:t>Město Théby postihne strašlivý mor 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a </a:t>
            </a:r>
            <a:r>
              <a:rPr lang="cs-CZ" sz="2400" dirty="0">
                <a:latin typeface="Calibri" panose="020F0502020204030204" pitchFamily="34" charset="0"/>
              </a:rPr>
              <a:t>jeho král Oidipus se dozvídá od věštců, 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že </a:t>
            </a:r>
            <a:r>
              <a:rPr lang="cs-CZ" sz="2400" dirty="0">
                <a:latin typeface="Calibri" panose="020F0502020204030204" pitchFamily="34" charset="0"/>
              </a:rPr>
              <a:t>příčinou je to, že v něm žije vrah předchozího krále </a:t>
            </a:r>
            <a:r>
              <a:rPr lang="cs-CZ" sz="2400" dirty="0" err="1">
                <a:latin typeface="Calibri" panose="020F0502020204030204" pitchFamily="34" charset="0"/>
              </a:rPr>
              <a:t>Laia</a:t>
            </a:r>
            <a:r>
              <a:rPr lang="cs-CZ" sz="2400" dirty="0">
                <a:latin typeface="Calibri" panose="020F0502020204030204" pitchFamily="34" charset="0"/>
              </a:rPr>
              <a:t>. 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Oidipus </a:t>
            </a:r>
            <a:r>
              <a:rPr lang="cs-CZ" sz="2400" dirty="0">
                <a:latin typeface="Calibri" panose="020F0502020204030204" pitchFamily="34" charset="0"/>
              </a:rPr>
              <a:t>se ho rozhodne najít a potrestat, 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ale </a:t>
            </a:r>
            <a:r>
              <a:rPr lang="cs-CZ" sz="2400" dirty="0">
                <a:latin typeface="Calibri" panose="020F0502020204030204" pitchFamily="34" charset="0"/>
              </a:rPr>
              <a:t>věštec </a:t>
            </a:r>
            <a:r>
              <a:rPr lang="cs-CZ" sz="2400" dirty="0" err="1">
                <a:latin typeface="Calibri" panose="020F0502020204030204" pitchFamily="34" charset="0"/>
              </a:rPr>
              <a:t>Teiresias</a:t>
            </a:r>
            <a:r>
              <a:rPr lang="cs-CZ" sz="2400" dirty="0">
                <a:latin typeface="Calibri" panose="020F0502020204030204" pitchFamily="34" charset="0"/>
              </a:rPr>
              <a:t> označí za vraha samotného Oidipa...(Oidipus na něj naléhá, a tak mu vše řekne</a:t>
            </a:r>
            <a:r>
              <a:rPr lang="cs-CZ" sz="2400" dirty="0" smtClean="0">
                <a:latin typeface="Calibri" panose="020F0502020204030204" pitchFamily="34" charset="0"/>
              </a:rPr>
              <a:t>).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Ten se postupně dopátrá, jak se vše seběhlo: </a:t>
            </a:r>
          </a:p>
          <a:p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095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b="1" dirty="0">
                <a:latin typeface="Calibri" panose="020F0502020204030204" pitchFamily="34" charset="0"/>
              </a:rPr>
              <a:t>Podle věštby měl novorozený </a:t>
            </a: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syn krále </a:t>
            </a:r>
            <a:r>
              <a:rPr lang="cs-CZ" sz="24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Laia</a:t>
            </a: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cs-CZ" sz="2400" b="1" dirty="0">
                <a:latin typeface="Calibri" panose="020F0502020204030204" pitchFamily="34" charset="0"/>
              </a:rPr>
              <a:t>svého otce zabít a vzít si vlastní matku </a:t>
            </a:r>
            <a:r>
              <a:rPr lang="cs-CZ" sz="24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Iokasté</a:t>
            </a:r>
            <a:r>
              <a:rPr lang="cs-CZ" sz="2400" b="1" dirty="0">
                <a:latin typeface="Calibri" panose="020F0502020204030204" pitchFamily="34" charset="0"/>
              </a:rPr>
              <a:t> za manželku,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ale </a:t>
            </a:r>
            <a:r>
              <a:rPr lang="cs-CZ" sz="2400" dirty="0">
                <a:latin typeface="Calibri" panose="020F0502020204030204" pitchFamily="34" charset="0"/>
              </a:rPr>
              <a:t>pastýř, který ho měl usmrtit, se nad dítětem slitoval.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Oidipa </a:t>
            </a:r>
            <a:r>
              <a:rPr lang="cs-CZ" sz="2400" dirty="0">
                <a:latin typeface="Calibri" panose="020F0502020204030204" pitchFamily="34" charset="0"/>
              </a:rPr>
              <a:t>se ujal korintský král 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</a:rPr>
              <a:t>Polybos</a:t>
            </a:r>
            <a:r>
              <a:rPr lang="cs-CZ" sz="2400" dirty="0">
                <a:latin typeface="Calibri" panose="020F0502020204030204" pitchFamily="34" charset="0"/>
              </a:rPr>
              <a:t> a vychoval ho jako vlastního syna.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V</a:t>
            </a:r>
            <a:r>
              <a:rPr lang="cs-CZ" sz="2400" dirty="0">
                <a:latin typeface="Calibri" panose="020F0502020204030204" pitchFamily="34" charset="0"/>
              </a:rPr>
              <a:t> dospělosti Oidipus raději opustil své domnělé rodiče, aby se vyhnul opakované věštbě.</a:t>
            </a: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latin typeface="Calibri" panose="020F0502020204030204" pitchFamily="34" charset="0"/>
              </a:rPr>
              <a:t>Na cestě zabil neznámého cizince (vlastního otce), </a:t>
            </a:r>
            <a:endParaRPr lang="cs-CZ" sz="2400" b="1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b="1" dirty="0" smtClean="0">
                <a:latin typeface="Calibri" panose="020F0502020204030204" pitchFamily="34" charset="0"/>
              </a:rPr>
              <a:t>rozluštil </a:t>
            </a:r>
            <a:r>
              <a:rPr lang="cs-CZ" sz="2400" b="1" dirty="0">
                <a:latin typeface="Calibri" panose="020F0502020204030204" pitchFamily="34" charset="0"/>
              </a:rPr>
              <a:t>hádanky Sfingy, která sužovala Théby</a:t>
            </a:r>
            <a:r>
              <a:rPr lang="cs-CZ" sz="2400" b="1" dirty="0" smtClean="0">
                <a:latin typeface="Calibri" panose="020F0502020204030204" pitchFamily="34" charset="0"/>
              </a:rPr>
              <a:t>,</a:t>
            </a:r>
          </a:p>
          <a:p>
            <a:pPr>
              <a:lnSpc>
                <a:spcPct val="90000"/>
              </a:lnSpc>
              <a:defRPr/>
            </a:pPr>
            <a:r>
              <a:rPr lang="cs-CZ" sz="2400" b="1" dirty="0" smtClean="0">
                <a:latin typeface="Calibri" panose="020F0502020204030204" pitchFamily="34" charset="0"/>
              </a:rPr>
              <a:t> </a:t>
            </a:r>
            <a:r>
              <a:rPr lang="cs-CZ" sz="2400" b="1" dirty="0">
                <a:latin typeface="Calibri" panose="020F0502020204030204" pitchFamily="34" charset="0"/>
              </a:rPr>
              <a:t>a získal za odměnu královský trůn i ruku královny-vdovy (vlastní matky</a:t>
            </a:r>
            <a:r>
              <a:rPr lang="cs-CZ" sz="2400" dirty="0">
                <a:latin typeface="Calibri" panose="020F0502020204030204" pitchFamily="34" charset="0"/>
              </a:rPr>
              <a:t> ) </a:t>
            </a:r>
            <a:r>
              <a:rPr lang="cs-CZ" sz="2400" dirty="0" err="1">
                <a:latin typeface="Calibri" panose="020F0502020204030204" pitchFamily="34" charset="0"/>
              </a:rPr>
              <a:t>Iokasty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117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Zdrcený Oidipus má nyní jistotu, že, aniž o tom věděl, zavraždil vlastního otce </a:t>
            </a:r>
            <a:r>
              <a:rPr lang="cs-CZ" sz="2400" dirty="0" err="1">
                <a:latin typeface="Calibri" panose="020F0502020204030204" pitchFamily="34" charset="0"/>
              </a:rPr>
              <a:t>Laia</a:t>
            </a:r>
            <a:r>
              <a:rPr lang="cs-CZ" sz="2400" dirty="0">
                <a:latin typeface="Calibri" panose="020F0502020204030204" pitchFamily="34" charset="0"/>
              </a:rPr>
              <a:t> a stal se manželem své matky </a:t>
            </a:r>
            <a:r>
              <a:rPr lang="cs-CZ" sz="2400" dirty="0" err="1">
                <a:latin typeface="Calibri" panose="020F0502020204030204" pitchFamily="34" charset="0"/>
              </a:rPr>
              <a:t>Iokasty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  <a:p>
            <a:pPr>
              <a:defRPr/>
            </a:pPr>
            <a:r>
              <a:rPr lang="cs-CZ" sz="2400" dirty="0" err="1">
                <a:latin typeface="Calibri" panose="020F0502020204030204" pitchFamily="34" charset="0"/>
              </a:rPr>
              <a:t>Iokasta</a:t>
            </a:r>
            <a:r>
              <a:rPr lang="cs-CZ" sz="2400" dirty="0">
                <a:latin typeface="Calibri" panose="020F0502020204030204" pitchFamily="34" charset="0"/>
              </a:rPr>
              <a:t> v zoufalství spáchá sebevraždu,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Oidipus </a:t>
            </a:r>
            <a:r>
              <a:rPr lang="cs-CZ" sz="2400" dirty="0">
                <a:latin typeface="Calibri" panose="020F0502020204030204" pitchFamily="34" charset="0"/>
              </a:rPr>
              <a:t>si vypíchne oči, aby se sám potrestal. 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Potom odchází do vyhnanství, kam ho doprovází jeho dcera 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</a:rPr>
              <a:t>Antigona</a:t>
            </a:r>
            <a:endParaRPr lang="cs-CZ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462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CCC1D9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545</Words>
  <Application>Microsoft Office PowerPoint</Application>
  <PresentationFormat>Předvádění na obrazovce (4:3)</PresentationFormat>
  <Paragraphs>93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Tok</vt:lpstr>
      <vt:lpstr>Digitální výukový materiál zpracovaný v rámci projektu „EU peníze školám“</vt:lpstr>
      <vt:lpstr>Prezentace aplikace PowerPoint</vt:lpstr>
      <vt:lpstr>Antická literatura řecká řecké drama Sofokles</vt:lpstr>
      <vt:lpstr>Antická řecká literatura</vt:lpstr>
      <vt:lpstr>Sofoklés (496-406 př.n.l.) starořecký athénský dramatik,  kněz a politik. pocházel z bohatých poměrů, přítel Periklův  původně sám vystupoval jako herec;  pro slabý hlas však musel jeviště opustit   </vt:lpstr>
      <vt:lpstr>Prezentace aplikace PowerPoint</vt:lpstr>
      <vt:lpstr>Sofokles: Král Oidipus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Oidipus řeší hádanky Sfinx </vt:lpstr>
      <vt:lpstr>Opakování</vt:lpstr>
      <vt:lpstr>Prezentace aplikace PowerPoint</vt:lpstr>
      <vt:lpstr>Prezentace aplikace PowerPoint</vt:lpstr>
      <vt:lpstr>Prezentace aplikace PowerPoint</vt:lpstr>
      <vt:lpstr>Použité zdroje</vt:lpstr>
      <vt:lpstr>Prezentace aplikace PowerPoint</vt:lpstr>
      <vt:lpstr>Prezentace aplikace PowerPoint</vt:lpstr>
      <vt:lpstr>KONEC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výukový materiál zpracovaný v rámci projektu „EU peníze školám“</dc:title>
  <dc:creator>Martina Sedlářová</dc:creator>
  <cp:lastModifiedBy>Václav Sedlář</cp:lastModifiedBy>
  <cp:revision>16</cp:revision>
  <dcterms:created xsi:type="dcterms:W3CDTF">2013-09-29T13:33:58Z</dcterms:created>
  <dcterms:modified xsi:type="dcterms:W3CDTF">2013-10-02T22:38:54Z</dcterms:modified>
</cp:coreProperties>
</file>