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7" r:id="rId2"/>
    <p:sldId id="259" r:id="rId3"/>
    <p:sldId id="260" r:id="rId4"/>
    <p:sldId id="265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4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EB06F-9EDD-455A-8B8A-C0344C11B4E7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20F65-FA3F-4B8F-A80E-ED0597DF4D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784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551DB-9679-4BC8-960A-907CBBFABBC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46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073F-5466-4D8D-BE73-BFD8007023EA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56F8-62E8-4975-943B-AF195B4758E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073F-5466-4D8D-BE73-BFD8007023EA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56F8-62E8-4975-943B-AF195B4758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073F-5466-4D8D-BE73-BFD8007023EA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56F8-62E8-4975-943B-AF195B4758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1536F-60C5-4649-B617-AE352FB8CD13}" type="datetime1">
              <a:rPr lang="cs-CZ"/>
              <a:pPr>
                <a:defRPr/>
              </a:pPr>
              <a:t>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C69F-988C-4BC8-B315-13D7E41FB0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16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073F-5466-4D8D-BE73-BFD8007023EA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56F8-62E8-4975-943B-AF195B4758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073F-5466-4D8D-BE73-BFD8007023EA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56F8-62E8-4975-943B-AF195B4758E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073F-5466-4D8D-BE73-BFD8007023EA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56F8-62E8-4975-943B-AF195B4758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073F-5466-4D8D-BE73-BFD8007023EA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56F8-62E8-4975-943B-AF195B4758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073F-5466-4D8D-BE73-BFD8007023EA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56F8-62E8-4975-943B-AF195B4758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073F-5466-4D8D-BE73-BFD8007023EA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56F8-62E8-4975-943B-AF195B4758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073F-5466-4D8D-BE73-BFD8007023EA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56F8-62E8-4975-943B-AF195B4758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073F-5466-4D8D-BE73-BFD8007023EA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4756F8-62E8-4975-943B-AF195B4758E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4A073F-5466-4D8D-BE73-BFD8007023EA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4756F8-62E8-4975-943B-AF195B4758E2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lovnik-cizich-slov.abz.cz/web.php/slovo/sanskr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R%C3%A1m%C3%A1jan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18356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cs-CZ" sz="3200" b="1" dirty="0" smtClean="0"/>
              <a:t>Digitální výukový materiál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r>
              <a:rPr lang="cs-CZ" sz="2400" b="1" dirty="0" smtClean="0"/>
              <a:t>zpracovaný v rámci projektu „EU peníze školám“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1938" y="1367036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4339" name="Rectangle 387"/>
          <p:cNvSpPr>
            <a:spLocks/>
          </p:cNvSpPr>
          <p:nvPr/>
        </p:nvSpPr>
        <p:spPr bwMode="auto">
          <a:xfrm>
            <a:off x="899592" y="2852936"/>
            <a:ext cx="734481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Projekt:	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CZ.1.07/1.5.00/34.0386 „SŠHL </a:t>
            </a:r>
            <a:r>
              <a:rPr lang="cs-CZ" b="1" dirty="0" err="1">
                <a:solidFill>
                  <a:schemeClr val="tx2"/>
                </a:solidFill>
                <a:latin typeface="Calibri" pitchFamily="34" charset="0"/>
              </a:rPr>
              <a:t>Frýdlant.moderní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 školy“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Škola:	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Střední škola hospodářská a lesnická, Frýdlant	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			Bělíkova 1387, příspěvková organizace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Šablona:	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III/2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Sada:		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VY_32_INOVACE_ČjL.1.67</a:t>
            </a:r>
            <a:endParaRPr lang="cs-CZ" b="1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Vytvořeno:	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13. 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. 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2013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Ověřeno: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 	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18. 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. 2013 </a:t>
            </a: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		Třída: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	1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. VE</a:t>
            </a:r>
            <a:endParaRPr lang="cs-CZ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55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Opakování </a:t>
            </a:r>
            <a:endParaRPr lang="cs-CZ" sz="36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40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Kdy vzniká starověká indická literatura?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2. tisíciletí př. Kr.</a:t>
            </a:r>
          </a:p>
          <a:p>
            <a:endParaRPr lang="cs-CZ" sz="28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cs-CZ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 jsou védy?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posvátné knihy hinduistického </a:t>
            </a:r>
            <a:r>
              <a:rPr lang="cs-CZ" dirty="0" smtClean="0">
                <a:latin typeface="Calibri" panose="020F0502020204030204" pitchFamily="34" charset="0"/>
              </a:rPr>
              <a:t>náboženství</a:t>
            </a:r>
          </a:p>
          <a:p>
            <a:endParaRPr lang="cs-CZ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cs-CZ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 je jejich hlavním námětem?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obětní rituál a výklady jeho smyslu</a:t>
            </a:r>
            <a:endParaRPr lang="cs-CZ" dirty="0" smtClean="0">
              <a:latin typeface="Calibri" panose="020F0502020204030204" pitchFamily="34" charset="0"/>
            </a:endParaRPr>
          </a:p>
          <a:p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cs-CZ" sz="24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cs-CZ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61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O čem vypráví epos Mahábhárata?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o královských rodech </a:t>
            </a:r>
            <a:r>
              <a:rPr lang="cs-CZ" dirty="0" err="1">
                <a:latin typeface="Calibri" panose="020F0502020204030204" pitchFamily="34" charset="0"/>
              </a:rPr>
              <a:t>Kuruovců</a:t>
            </a:r>
            <a:r>
              <a:rPr lang="cs-CZ" dirty="0">
                <a:latin typeface="Calibri" panose="020F0502020204030204" pitchFamily="34" charset="0"/>
              </a:rPr>
              <a:t> a </a:t>
            </a:r>
            <a:r>
              <a:rPr lang="cs-CZ" dirty="0" err="1" smtClean="0">
                <a:latin typeface="Calibri" panose="020F0502020204030204" pitchFamily="34" charset="0"/>
              </a:rPr>
              <a:t>Pánduovců</a:t>
            </a:r>
            <a:r>
              <a:rPr lang="cs-CZ" dirty="0" smtClean="0">
                <a:latin typeface="Calibri" panose="020F0502020204030204" pitchFamily="34" charset="0"/>
              </a:rPr>
              <a:t> a o válce  </a:t>
            </a:r>
            <a:r>
              <a:rPr lang="cs-CZ" dirty="0">
                <a:latin typeface="Calibri" panose="020F0502020204030204" pitchFamily="34" charset="0"/>
              </a:rPr>
              <a:t>mezi</a:t>
            </a:r>
            <a:r>
              <a:rPr lang="cs-CZ" dirty="0" smtClean="0">
                <a:latin typeface="Calibri" panose="020F0502020204030204" pitchFamily="34" charset="0"/>
              </a:rPr>
              <a:t> nimi</a:t>
            </a:r>
          </a:p>
          <a:p>
            <a:endParaRPr lang="cs-CZ" sz="2800" dirty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O čem vypráví národní epos </a:t>
            </a:r>
            <a:r>
              <a:rPr lang="cs-CZ" sz="2800" b="1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Ramajáma</a:t>
            </a:r>
            <a:r>
              <a:rPr lang="cs-CZ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?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O životní </a:t>
            </a:r>
            <a:r>
              <a:rPr lang="cs-CZ" dirty="0" err="1" smtClean="0">
                <a:latin typeface="Calibri" panose="020F0502020204030204" pitchFamily="34" charset="0"/>
              </a:rPr>
              <a:t>poui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</a:rPr>
              <a:t>kóšalského</a:t>
            </a:r>
            <a:r>
              <a:rPr lang="cs-CZ" dirty="0">
                <a:latin typeface="Calibri" panose="020F0502020204030204" pitchFamily="34" charset="0"/>
              </a:rPr>
              <a:t> prince Rámy a jeho věrné manželky Síty</a:t>
            </a:r>
          </a:p>
          <a:p>
            <a:endParaRPr lang="cs-CZ" sz="28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cs-CZ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cs-CZ" sz="2800" dirty="0" smtClean="0">
              <a:latin typeface="Calibri" panose="020F0502020204030204" pitchFamily="34" charset="0"/>
            </a:endParaRPr>
          </a:p>
          <a:p>
            <a:endParaRPr lang="cs-CZ" sz="2800" dirty="0">
              <a:latin typeface="Calibri" panose="020F0502020204030204" pitchFamily="34" charset="0"/>
            </a:endParaRPr>
          </a:p>
          <a:p>
            <a:endParaRPr lang="cs-CZ" sz="2800" dirty="0">
              <a:latin typeface="Calibri" panose="020F0502020204030204" pitchFamily="34" charset="0"/>
            </a:endParaRPr>
          </a:p>
          <a:p>
            <a:endParaRPr lang="cs-CZ" sz="2800" dirty="0">
              <a:latin typeface="Calibri" panose="020F0502020204030204" pitchFamily="34" charset="0"/>
            </a:endParaRPr>
          </a:p>
          <a:p>
            <a:endParaRPr lang="cs-CZ" sz="28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cs-CZ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59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O čem pojednává starověký text </a:t>
            </a:r>
            <a:r>
              <a:rPr lang="cs-CZ" sz="2800" b="1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Kamásútra</a:t>
            </a:r>
            <a:r>
              <a:rPr lang="cs-CZ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?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o lidské </a:t>
            </a:r>
            <a:r>
              <a:rPr lang="cs-CZ" dirty="0" smtClean="0">
                <a:latin typeface="Calibri" panose="020F0502020204030204" pitchFamily="34" charset="0"/>
              </a:rPr>
              <a:t>sexualitě</a:t>
            </a:r>
          </a:p>
          <a:p>
            <a:endParaRPr lang="cs-CZ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cs-CZ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 znamenají slova </a:t>
            </a:r>
            <a:r>
              <a:rPr lang="cs-CZ" sz="2800" b="1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káma</a:t>
            </a:r>
            <a:r>
              <a:rPr lang="cs-CZ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a sútra?</a:t>
            </a:r>
          </a:p>
          <a:p>
            <a:pPr lvl="1"/>
            <a:r>
              <a:rPr lang="cs-CZ" dirty="0" err="1">
                <a:latin typeface="Calibri" panose="020F0502020204030204" pitchFamily="34" charset="0"/>
              </a:rPr>
              <a:t>Káma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-  indický bůh </a:t>
            </a:r>
            <a:r>
              <a:rPr lang="cs-CZ" dirty="0">
                <a:latin typeface="Calibri" panose="020F0502020204030204" pitchFamily="34" charset="0"/>
              </a:rPr>
              <a:t>milostné </a:t>
            </a:r>
            <a:r>
              <a:rPr lang="cs-CZ" dirty="0" smtClean="0">
                <a:latin typeface="Calibri" panose="020F0502020204030204" pitchFamily="34" charset="0"/>
              </a:rPr>
              <a:t>touhy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Sútra – poučení, učebnice</a:t>
            </a:r>
          </a:p>
          <a:p>
            <a:endParaRPr lang="cs-CZ" sz="28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cs-CZ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 je sanskrt?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Starověký indický literární a bohoslužebný jazyk</a:t>
            </a:r>
            <a:endParaRPr lang="cs-CZ" dirty="0">
              <a:latin typeface="Calibri" panose="020F0502020204030204" pitchFamily="34" charset="0"/>
            </a:endParaRPr>
          </a:p>
          <a:p>
            <a:endParaRPr lang="cs-CZ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29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Použité zdroje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sz="2400" dirty="0" smtClean="0">
                <a:latin typeface="Calibri" panose="020F0502020204030204" pitchFamily="34" charset="0"/>
                <a:hlinkClick r:id="rId2"/>
              </a:rPr>
              <a:t>slovnik-cizich-slov.abz.cz/web.php/slovo/sanskrt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en-US" sz="2400" dirty="0"/>
              <a:t>Indie. In: Wikipedia: the free encyclopedia [online]. San Francisco (CA): Wikimedia Foundation, 2001-2013 [cit. 2013-10-01]. </a:t>
            </a:r>
            <a:r>
              <a:rPr lang="en-US" sz="2400" dirty="0" err="1"/>
              <a:t>Dostupné</a:t>
            </a:r>
            <a:r>
              <a:rPr lang="en-US" sz="2400" dirty="0"/>
              <a:t> z: http://cs.wikipedia.org/wiki/Indie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0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</a:rPr>
              <a:t>Rámájana. In: </a:t>
            </a:r>
            <a:r>
              <a:rPr lang="cs-CZ" sz="2400" i="1" dirty="0" err="1">
                <a:latin typeface="Calibri" panose="020F0502020204030204" pitchFamily="34" charset="0"/>
              </a:rPr>
              <a:t>Wikipedia</a:t>
            </a:r>
            <a:r>
              <a:rPr lang="cs-CZ" sz="2400" i="1" dirty="0">
                <a:latin typeface="Calibri" panose="020F0502020204030204" pitchFamily="34" charset="0"/>
              </a:rPr>
              <a:t>: </a:t>
            </a:r>
            <a:r>
              <a:rPr lang="cs-CZ" sz="2400" i="1" dirty="0" err="1">
                <a:latin typeface="Calibri" panose="020F0502020204030204" pitchFamily="34" charset="0"/>
              </a:rPr>
              <a:t>the</a:t>
            </a:r>
            <a:r>
              <a:rPr lang="cs-CZ" sz="2400" i="1" dirty="0">
                <a:latin typeface="Calibri" panose="020F0502020204030204" pitchFamily="34" charset="0"/>
              </a:rPr>
              <a:t> free </a:t>
            </a:r>
            <a:r>
              <a:rPr lang="cs-CZ" sz="2400" i="1" dirty="0" err="1">
                <a:latin typeface="Calibri" panose="020F0502020204030204" pitchFamily="34" charset="0"/>
              </a:rPr>
              <a:t>encyclopedia</a:t>
            </a:r>
            <a:r>
              <a:rPr lang="cs-CZ" sz="2400" dirty="0">
                <a:latin typeface="Calibri" panose="020F0502020204030204" pitchFamily="34" charset="0"/>
              </a:rPr>
              <a:t> [online]. San Francisco (CA): </a:t>
            </a:r>
            <a:r>
              <a:rPr lang="cs-CZ" sz="2400" dirty="0" err="1">
                <a:latin typeface="Calibri" panose="020F0502020204030204" pitchFamily="34" charset="0"/>
              </a:rPr>
              <a:t>Wikimedia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</a:rPr>
              <a:t>Foundation</a:t>
            </a:r>
            <a:r>
              <a:rPr lang="cs-CZ" sz="2400" dirty="0">
                <a:latin typeface="Calibri" panose="020F0502020204030204" pitchFamily="34" charset="0"/>
              </a:rPr>
              <a:t>, 2001-2013 [cit. 2013-09-18]. Dostupné z: </a:t>
            </a:r>
            <a:r>
              <a:rPr lang="cs-CZ" sz="2400" dirty="0">
                <a:latin typeface="Calibri" panose="020F0502020204030204" pitchFamily="34" charset="0"/>
                <a:hlinkClick r:id="rId2"/>
              </a:rPr>
              <a:t>http://cs.wikipedia.org/wiki/R%C3%A1m%C3%A1jana 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17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KONEC</a:t>
            </a:r>
            <a:endParaRPr lang="cs-CZ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457200" y="54546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tx2"/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tx2"/>
                </a:solidFill>
                <a:latin typeface="+mj-lt"/>
              </a:rPr>
              <a:t>Pokud není uvedeno jinak, jsou použité objekty vlastní originální tvorbou autora.  Materiál je určen pro bezplatné používání pro potřeby výuky a vzdělávání na všech typech škol a školských zařízení. Jakékoliv další využití podléhá autorskému zákonu. Veškerá vlastní díla autora (fotografie, videa) lze bezplatně dále používat i šířit při uvedení autorova jména.</a:t>
            </a:r>
            <a:endParaRPr lang="cs-CZ" sz="1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6055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080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S</a:t>
            </a:r>
            <a: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tarověká literatura </a:t>
            </a:r>
            <a:r>
              <a:rPr lang="cs-CZ" sz="2400" b="1" dirty="0" smtClean="0">
                <a:latin typeface="Calibri" panose="020F0502020204030204" pitchFamily="34" charset="0"/>
              </a:rPr>
              <a:t>orientální</a:t>
            </a:r>
            <a:br>
              <a:rPr lang="cs-CZ" sz="2400" b="1" dirty="0" smtClean="0">
                <a:latin typeface="Calibri" panose="020F0502020204030204" pitchFamily="34" charset="0"/>
              </a:rPr>
            </a:br>
            <a:r>
              <a:rPr lang="cs-CZ" sz="2400" b="1" dirty="0" smtClean="0">
                <a:latin typeface="Calibri" panose="020F0502020204030204" pitchFamily="34" charset="0"/>
              </a:rPr>
              <a:t>Literatura indická</a:t>
            </a:r>
            <a:endParaRPr lang="cs-CZ" sz="2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5361" name="Rectangle 3"/>
          <p:cNvSpPr>
            <a:spLocks noGrp="1"/>
          </p:cNvSpPr>
          <p:nvPr>
            <p:ph idx="4294967295"/>
          </p:nvPr>
        </p:nvSpPr>
        <p:spPr>
          <a:xfrm>
            <a:off x="755576" y="1196752"/>
            <a:ext cx="7704856" cy="547260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cs-CZ" sz="900" dirty="0" smtClean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Vzdělávací oblast:	</a:t>
            </a: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Jazyk a jazyková komunikace.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Předmět:		</a:t>
            </a: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Český jazyk a literatura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Ročník:		</a:t>
            </a:r>
            <a:r>
              <a:rPr lang="cs-CZ" sz="1800" b="1" dirty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Autor:		</a:t>
            </a: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Mgr. Martina Sedlářová</a:t>
            </a:r>
          </a:p>
          <a:p>
            <a:pPr>
              <a:buFont typeface="Arial" charset="0"/>
              <a:buNone/>
            </a:pPr>
            <a:endParaRPr lang="cs-CZ" sz="9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Časový rozsah:	1 vyučovací hodina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Pomůcky:		žádné</a:t>
            </a:r>
          </a:p>
          <a:p>
            <a:pPr>
              <a:buFont typeface="Arial" charset="0"/>
              <a:buNone/>
            </a:pPr>
            <a:endParaRPr lang="cs-CZ" sz="900" dirty="0" smtClean="0">
              <a:solidFill>
                <a:schemeClr val="tx2"/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Klíčová slova: starověká literatura indická, sanskrt, védy, </a:t>
            </a:r>
            <a:r>
              <a:rPr lang="cs-CZ" sz="1800" dirty="0" smtClean="0">
                <a:latin typeface="Calibri" panose="020F0502020204030204" pitchFamily="34" charset="0"/>
              </a:rPr>
              <a:t>Mahábhárata, </a:t>
            </a:r>
            <a:r>
              <a:rPr lang="cs-CZ" sz="1800" dirty="0" err="1" smtClean="0">
                <a:latin typeface="Calibri" panose="020F0502020204030204" pitchFamily="34" charset="0"/>
              </a:rPr>
              <a:t>Ramajáma</a:t>
            </a:r>
            <a:r>
              <a:rPr lang="cs-CZ" sz="1800" dirty="0" smtClean="0">
                <a:latin typeface="Calibri" panose="020F0502020204030204" pitchFamily="34" charset="0"/>
              </a:rPr>
              <a:t>, </a:t>
            </a:r>
            <a:r>
              <a:rPr lang="cs-CZ" sz="1800" dirty="0" err="1" smtClean="0">
                <a:latin typeface="Calibri" panose="020F0502020204030204" pitchFamily="34" charset="0"/>
              </a:rPr>
              <a:t>Kamasútra</a:t>
            </a:r>
            <a:endParaRPr lang="cs-CZ" sz="1800" dirty="0">
              <a:latin typeface="Calibri" panose="020F0502020204030204" pitchFamily="34" charset="0"/>
            </a:endParaRPr>
          </a:p>
          <a:p>
            <a:pPr>
              <a:buFont typeface="Arial" charset="0"/>
              <a:buNone/>
            </a:pP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Anotace: 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	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Žák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se z prezentace 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dozví o nejvýznamnějších dílech starověké indické literatury. V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závěru prezentace se nachází test pro 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zopakování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látky formou 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otevřených i uzavřených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otázek.</a:t>
            </a:r>
            <a:endParaRPr lang="cs-CZ" sz="1800" b="1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38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C00000"/>
                </a:solidFill>
              </a:rPr>
              <a:t>Orientální starověká literatura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+mj-lt"/>
              </a:rPr>
              <a:t>Literatura indická</a:t>
            </a:r>
            <a:endParaRPr lang="cs-CZ" sz="28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6435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cenischalupou1.chytrak.cz/soubory/mapa_indi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810" y="487783"/>
            <a:ext cx="5400675" cy="616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cenischalupou1.chytrak.cz/soubory/mapa_indie_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6269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52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r>
              <a:rPr lang="cs-CZ" sz="2400" dirty="0" smtClean="0">
                <a:latin typeface="Calibri" panose="020F0502020204030204" pitchFamily="34" charset="0"/>
              </a:rPr>
              <a:t>Vznik – 2. tisíciletí př. Kr.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védy 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posvátné </a:t>
            </a:r>
            <a:r>
              <a:rPr lang="cs-CZ" sz="2400" dirty="0">
                <a:latin typeface="Calibri" panose="020F0502020204030204" pitchFamily="34" charset="0"/>
              </a:rPr>
              <a:t>knihy hinduistického náboženství </a:t>
            </a:r>
            <a:r>
              <a:rPr lang="cs-CZ" sz="2400" dirty="0" smtClean="0">
                <a:latin typeface="Calibri" panose="020F0502020204030204" pitchFamily="34" charset="0"/>
              </a:rPr>
              <a:t>(</a:t>
            </a:r>
            <a:r>
              <a:rPr lang="cs-CZ" sz="2400" dirty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knihy vědění</a:t>
            </a:r>
            <a:r>
              <a:rPr lang="cs-CZ" sz="2400" dirty="0">
                <a:latin typeface="Calibri" panose="020F0502020204030204" pitchFamily="34" charset="0"/>
              </a:rPr>
              <a:t>, védský jazyk, pak psáno </a:t>
            </a:r>
            <a:r>
              <a:rPr lang="cs-CZ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sanskrtem</a:t>
            </a:r>
            <a:r>
              <a:rPr lang="cs-CZ" sz="2400" dirty="0" smtClean="0">
                <a:latin typeface="Calibri" panose="020F0502020204030204" pitchFamily="34" charset="0"/>
              </a:rPr>
              <a:t> = starověký indický jazyk)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vznikaly postupně v období asi 1500 – 400 př. n. l.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Hymnus  </a:t>
            </a:r>
            <a:r>
              <a:rPr lang="cs-CZ" sz="2400" dirty="0" err="1">
                <a:latin typeface="Calibri" panose="020F0502020204030204" pitchFamily="34" charset="0"/>
              </a:rPr>
              <a:t>Árjů</a:t>
            </a:r>
            <a:r>
              <a:rPr lang="cs-CZ" sz="2400" dirty="0">
                <a:latin typeface="Calibri" panose="020F0502020204030204" pitchFamily="34" charset="0"/>
              </a:rPr>
              <a:t> na své bohy = zosobněné přírodní síly – Jitřenka, Slunce, Vítr, Oheň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Představy o světě a </a:t>
            </a:r>
            <a:r>
              <a:rPr lang="cs-CZ" sz="2400" dirty="0" smtClean="0">
                <a:latin typeface="Calibri" panose="020F0502020204030204" pitchFamily="34" charset="0"/>
              </a:rPr>
              <a:t>vesmíru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hlavním námětem je obětní rituál a výklady jeho smyslu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kladou základy pozdějšího indického filozofického </a:t>
            </a:r>
            <a:r>
              <a:rPr lang="cs-CZ" sz="2400" dirty="0" smtClean="0">
                <a:latin typeface="Calibri" panose="020F0502020204030204" pitchFamily="34" charset="0"/>
              </a:rPr>
              <a:t>myšlení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V hinduismu platí védy za posvátné lidmi nestvořené vědění</a:t>
            </a:r>
          </a:p>
          <a:p>
            <a:pPr>
              <a:lnSpc>
                <a:spcPct val="80000"/>
              </a:lnSpc>
              <a:defRPr/>
            </a:pPr>
            <a:endParaRPr lang="cs-CZ" sz="2400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66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800" b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Mahábhárata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Velké vyprávění o </a:t>
            </a:r>
            <a:r>
              <a:rPr lang="cs-CZ" sz="2400" dirty="0" err="1">
                <a:latin typeface="Calibri" panose="020F0502020204030204" pitchFamily="34" charset="0"/>
              </a:rPr>
              <a:t>Bharatovcích</a:t>
            </a:r>
            <a:r>
              <a:rPr lang="cs-CZ" sz="2400" dirty="0">
                <a:latin typeface="Calibri" panose="020F0502020204030204" pitchFamily="34" charset="0"/>
              </a:rPr>
              <a:t> *4. stol. př. </a:t>
            </a:r>
            <a:r>
              <a:rPr lang="cs-CZ" sz="2400" dirty="0" smtClean="0">
                <a:latin typeface="Calibri" panose="020F0502020204030204" pitchFamily="34" charset="0"/>
              </a:rPr>
              <a:t>Kr. </a:t>
            </a:r>
            <a:r>
              <a:rPr lang="cs-CZ" sz="2400" dirty="0">
                <a:latin typeface="Calibri" panose="020F0502020204030204" pitchFamily="34" charset="0"/>
              </a:rPr>
              <a:t>- 4. stol. n. l.</a:t>
            </a:r>
            <a:endParaRPr lang="cs-CZ" sz="2400" b="1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eposy </a:t>
            </a:r>
            <a:r>
              <a:rPr lang="cs-CZ" sz="2400" dirty="0">
                <a:latin typeface="Calibri" panose="020F0502020204030204" pitchFamily="34" charset="0"/>
              </a:rPr>
              <a:t>o královských rodech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zřejmě </a:t>
            </a:r>
            <a:r>
              <a:rPr lang="cs-CZ" sz="2400" dirty="0" smtClean="0">
                <a:latin typeface="Calibri" panose="020F0502020204030204" pitchFamily="34" charset="0"/>
              </a:rPr>
              <a:t>jedna </a:t>
            </a:r>
            <a:r>
              <a:rPr lang="cs-CZ" sz="2400" dirty="0">
                <a:latin typeface="Calibri" panose="020F0502020204030204" pitchFamily="34" charset="0"/>
              </a:rPr>
              <a:t>z největších epických básní </a:t>
            </a:r>
            <a:r>
              <a:rPr lang="cs-CZ" sz="2400" dirty="0" smtClean="0">
                <a:latin typeface="Calibri" panose="020F0502020204030204" pitchFamily="34" charset="0"/>
              </a:rPr>
              <a:t>světa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námětem Mahábháraty byla </a:t>
            </a:r>
            <a:r>
              <a:rPr lang="cs-CZ" sz="2400" dirty="0">
                <a:latin typeface="Calibri" panose="020F0502020204030204" pitchFamily="34" charset="0"/>
              </a:rPr>
              <a:t>pravděpodobně skutečná </a:t>
            </a:r>
            <a:r>
              <a:rPr lang="cs-CZ" sz="2400" dirty="0" smtClean="0">
                <a:latin typeface="Calibri" panose="020F0502020204030204" pitchFamily="34" charset="0"/>
              </a:rPr>
              <a:t>historická událost </a:t>
            </a:r>
            <a:r>
              <a:rPr lang="cs-CZ" sz="2400" dirty="0">
                <a:latin typeface="Calibri" panose="020F0502020204030204" pitchFamily="34" charset="0"/>
              </a:rPr>
              <a:t>- bratrovražedná válka mezi spřízněnými rody </a:t>
            </a:r>
            <a:r>
              <a:rPr lang="cs-CZ" sz="2400" dirty="0" err="1">
                <a:latin typeface="Calibri" panose="020F0502020204030204" pitchFamily="34" charset="0"/>
              </a:rPr>
              <a:t>Kuruovců</a:t>
            </a:r>
            <a:r>
              <a:rPr lang="cs-CZ" sz="2400" dirty="0">
                <a:latin typeface="Calibri" panose="020F0502020204030204" pitchFamily="34" charset="0"/>
              </a:rPr>
              <a:t> a </a:t>
            </a:r>
            <a:r>
              <a:rPr lang="cs-CZ" sz="2400" dirty="0" err="1">
                <a:latin typeface="Calibri" panose="020F0502020204030204" pitchFamily="34" charset="0"/>
              </a:rPr>
              <a:t>Pánduovců</a:t>
            </a:r>
            <a:r>
              <a:rPr lang="cs-CZ" sz="2400" dirty="0">
                <a:latin typeface="Calibri" panose="020F0502020204030204" pitchFamily="34" charset="0"/>
              </a:rPr>
              <a:t>,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Rozsáhlý soubor </a:t>
            </a:r>
            <a:r>
              <a:rPr lang="cs-CZ" sz="2400" dirty="0">
                <a:latin typeface="Calibri" panose="020F0502020204030204" pitchFamily="34" charset="0"/>
              </a:rPr>
              <a:t>sanskrtských mýtů, legend, lidových  </a:t>
            </a:r>
            <a:r>
              <a:rPr lang="cs-CZ" sz="2400" dirty="0" smtClean="0">
                <a:latin typeface="Calibri" panose="020F0502020204030204" pitchFamily="34" charset="0"/>
              </a:rPr>
              <a:t>vyprávění </a:t>
            </a:r>
            <a:r>
              <a:rPr lang="cs-CZ" sz="2400" dirty="0">
                <a:latin typeface="Calibri" panose="020F0502020204030204" pitchFamily="34" charset="0"/>
              </a:rPr>
              <a:t>nábožensko-filozofických pojednání, zasazených do rámce staroindického hrdinského eposu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80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r>
              <a:rPr lang="cs-CZ" dirty="0"/>
              <a:t>Ilustrace k eposu </a:t>
            </a:r>
            <a:r>
              <a:rPr lang="cs-CZ" b="1" dirty="0"/>
              <a:t>Mahábhárata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pic>
        <p:nvPicPr>
          <p:cNvPr id="3074" name="Picture 2" descr="Soubor:Rama and Hanuman fighting Ravana, an album painting on paper, c18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68759"/>
            <a:ext cx="3648644" cy="513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259632" y="2132856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Hlavní hrdina eposu </a:t>
            </a:r>
            <a:r>
              <a:rPr lang="cs-CZ" dirty="0" err="1" smtClean="0">
                <a:solidFill>
                  <a:srgbClr val="C00000"/>
                </a:solidFill>
              </a:rPr>
              <a:t>Ráma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(vpravo) sedící na ramenech </a:t>
            </a:r>
            <a:r>
              <a:rPr lang="cs-CZ" dirty="0" err="1" smtClean="0">
                <a:solidFill>
                  <a:srgbClr val="C00000"/>
                </a:solidFill>
              </a:rPr>
              <a:t>Hanumána</a:t>
            </a:r>
            <a:r>
              <a:rPr lang="cs-CZ" dirty="0" smtClean="0"/>
              <a:t> a v zápase s </a:t>
            </a:r>
            <a:r>
              <a:rPr lang="cs-CZ" dirty="0" err="1" smtClean="0">
                <a:solidFill>
                  <a:srgbClr val="C00000"/>
                </a:solidFill>
              </a:rPr>
              <a:t>Rávanou</a:t>
            </a:r>
            <a:r>
              <a:rPr lang="cs-CZ" dirty="0" smtClean="0"/>
              <a:t> (malba z </a:t>
            </a:r>
            <a:r>
              <a:rPr lang="cs-CZ" dirty="0" err="1" smtClean="0"/>
              <a:t>Tamilnádu</a:t>
            </a:r>
            <a:r>
              <a:rPr lang="cs-CZ" dirty="0" smtClean="0"/>
              <a:t>, kolem roku 1820, dnes uložena v Britském muzeu)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534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r>
              <a:rPr lang="cs-CZ" sz="2400" b="1" dirty="0" err="1" smtClean="0">
                <a:solidFill>
                  <a:srgbClr val="0000FF"/>
                </a:solidFill>
              </a:rPr>
              <a:t>Ramajáma</a:t>
            </a:r>
            <a:endParaRPr lang="cs-CZ" sz="2400" b="1" dirty="0" smtClean="0">
              <a:solidFill>
                <a:srgbClr val="0000FF"/>
              </a:solidFill>
            </a:endParaRPr>
          </a:p>
          <a:p>
            <a:r>
              <a:rPr lang="it-IT" sz="2400" dirty="0">
                <a:latin typeface="Calibri" panose="020F0502020204030204" pitchFamily="34" charset="0"/>
              </a:rPr>
              <a:t>Putování Rámovo * 3. - 2. stol. př. n. l</a:t>
            </a:r>
            <a:r>
              <a:rPr lang="it-IT" sz="2400" dirty="0" smtClean="0">
                <a:latin typeface="Calibri" panose="020F0502020204030204" pitchFamily="34" charset="0"/>
              </a:rPr>
              <a:t>.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</a:rPr>
              <a:t>indický národní </a:t>
            </a:r>
            <a:r>
              <a:rPr lang="cs-CZ" sz="2400" dirty="0" smtClean="0">
                <a:latin typeface="Calibri" panose="020F0502020204030204" pitchFamily="34" charset="0"/>
              </a:rPr>
              <a:t>epos, </a:t>
            </a:r>
            <a:r>
              <a:rPr lang="cs-CZ" sz="2400" dirty="0">
                <a:latin typeface="Calibri" panose="020F0502020204030204" pitchFamily="34" charset="0"/>
              </a:rPr>
              <a:t>sanskrtská hrdinská </a:t>
            </a:r>
            <a:r>
              <a:rPr lang="cs-CZ" sz="2400" dirty="0" smtClean="0">
                <a:latin typeface="Calibri" panose="020F0502020204030204" pitchFamily="34" charset="0"/>
              </a:rPr>
              <a:t>báseň</a:t>
            </a:r>
          </a:p>
          <a:p>
            <a:r>
              <a:rPr lang="cs-CZ" sz="2400" dirty="0">
                <a:latin typeface="Calibri" panose="020F0502020204030204" pitchFamily="34" charset="0"/>
              </a:rPr>
              <a:t>tématem eposu je životní pouť </a:t>
            </a:r>
            <a:r>
              <a:rPr lang="cs-CZ" sz="2400" dirty="0" err="1">
                <a:latin typeface="Calibri" panose="020F0502020204030204" pitchFamily="34" charset="0"/>
              </a:rPr>
              <a:t>kóšalského</a:t>
            </a:r>
            <a:r>
              <a:rPr lang="cs-CZ" sz="2400" dirty="0">
                <a:latin typeface="Calibri" panose="020F0502020204030204" pitchFamily="34" charset="0"/>
              </a:rPr>
              <a:t> prince Rámy a jeho věrné manželky </a:t>
            </a:r>
            <a:r>
              <a:rPr lang="cs-CZ" sz="2400" dirty="0" smtClean="0">
                <a:latin typeface="Calibri" panose="020F0502020204030204" pitchFamily="34" charset="0"/>
              </a:rPr>
              <a:t>Síty</a:t>
            </a:r>
          </a:p>
          <a:p>
            <a:r>
              <a:rPr lang="cs-CZ" sz="2400" dirty="0">
                <a:latin typeface="Calibri" panose="020F0502020204030204" pitchFamily="34" charset="0"/>
              </a:rPr>
              <a:t>Rámájana popisuje, jak </a:t>
            </a:r>
            <a:r>
              <a:rPr lang="cs-CZ" sz="2400" dirty="0" err="1">
                <a:latin typeface="Calibri" panose="020F0502020204030204" pitchFamily="34" charset="0"/>
              </a:rPr>
              <a:t>Ráma</a:t>
            </a:r>
            <a:r>
              <a:rPr lang="cs-CZ" sz="2400" dirty="0">
                <a:latin typeface="Calibri" panose="020F0502020204030204" pitchFamily="34" charset="0"/>
              </a:rPr>
              <a:t>, zbavený intrikou nástupnictví, odešel se svou ženou Sítou do exilu. Síta je unesena králem démonů </a:t>
            </a:r>
            <a:r>
              <a:rPr lang="cs-CZ" sz="2400" dirty="0" err="1">
                <a:latin typeface="Calibri" panose="020F0502020204030204" pitchFamily="34" charset="0"/>
              </a:rPr>
              <a:t>Rávanou</a:t>
            </a:r>
            <a:r>
              <a:rPr lang="cs-CZ" sz="2400" dirty="0">
                <a:latin typeface="Calibri" panose="020F0502020204030204" pitchFamily="34" charset="0"/>
              </a:rPr>
              <a:t> na </a:t>
            </a:r>
            <a:r>
              <a:rPr lang="cs-CZ" sz="2400" dirty="0" smtClean="0">
                <a:latin typeface="Calibri" panose="020F0502020204030204" pitchFamily="34" charset="0"/>
              </a:rPr>
              <a:t>os</a:t>
            </a:r>
            <a:r>
              <a:rPr lang="cs-CZ" sz="2400" dirty="0">
                <a:latin typeface="Calibri" panose="020F0502020204030204" pitchFamily="34" charset="0"/>
              </a:rPr>
              <a:t>trov Lanku </a:t>
            </a:r>
            <a:r>
              <a:rPr lang="cs-CZ" sz="2400" dirty="0" smtClean="0">
                <a:latin typeface="Calibri" panose="020F0502020204030204" pitchFamily="34" charset="0"/>
              </a:rPr>
              <a:t>(Srí </a:t>
            </a:r>
            <a:r>
              <a:rPr lang="cs-CZ" sz="2400" dirty="0">
                <a:latin typeface="Calibri" panose="020F0502020204030204" pitchFamily="34" charset="0"/>
              </a:rPr>
              <a:t>Lanka)</a:t>
            </a:r>
          </a:p>
          <a:p>
            <a:r>
              <a:rPr lang="cs-CZ" sz="2400" dirty="0" err="1" smtClean="0">
                <a:latin typeface="Calibri" panose="020F0502020204030204" pitchFamily="34" charset="0"/>
              </a:rPr>
              <a:t>Ráma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ji s pomocí opičího vojska vedeného </a:t>
            </a:r>
            <a:r>
              <a:rPr lang="cs-CZ" sz="2400" dirty="0" err="1">
                <a:latin typeface="Calibri" panose="020F0502020204030204" pitchFamily="34" charset="0"/>
              </a:rPr>
              <a:t>Hanumánem</a:t>
            </a:r>
            <a:r>
              <a:rPr lang="cs-CZ" sz="2400" dirty="0">
                <a:latin typeface="Calibri" panose="020F0502020204030204" pitchFamily="34" charset="0"/>
              </a:rPr>
              <a:t> osvobodil a </a:t>
            </a:r>
            <a:r>
              <a:rPr lang="cs-CZ" sz="2400" dirty="0" err="1">
                <a:latin typeface="Calibri" panose="020F0502020204030204" pitchFamily="34" charset="0"/>
              </a:rPr>
              <a:t>Rávana</a:t>
            </a:r>
            <a:r>
              <a:rPr lang="cs-CZ" sz="2400" dirty="0">
                <a:latin typeface="Calibri" panose="020F0502020204030204" pitchFamily="34" charset="0"/>
              </a:rPr>
              <a:t> byl v boji zabit 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err="1" smtClean="0">
                <a:latin typeface="Calibri" panose="020F0502020204030204" pitchFamily="34" charset="0"/>
              </a:rPr>
              <a:t>Ramajáma</a:t>
            </a:r>
            <a:r>
              <a:rPr lang="cs-CZ" sz="2400" dirty="0" smtClean="0">
                <a:latin typeface="Calibri" panose="020F0502020204030204" pitchFamily="34" charset="0"/>
              </a:rPr>
              <a:t> je častým námětem </a:t>
            </a:r>
            <a:r>
              <a:rPr lang="cs-CZ" sz="2400" dirty="0">
                <a:latin typeface="Calibri" panose="020F0502020204030204" pitchFamily="34" charset="0"/>
              </a:rPr>
              <a:t>výtvarného a dramatického umění Indie i jihovýchodní Asie </a:t>
            </a:r>
          </a:p>
        </p:txBody>
      </p:sp>
    </p:spTree>
    <p:extLst>
      <p:ext uri="{BB962C8B-B14F-4D97-AF65-F5344CB8AC3E}">
        <p14:creationId xmlns:p14="http://schemas.microsoft.com/office/powerpoint/2010/main" val="3618768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cs-CZ" sz="2400" b="1" dirty="0" err="1" smtClean="0">
                <a:solidFill>
                  <a:srgbClr val="0000FF"/>
                </a:solidFill>
              </a:rPr>
              <a:t>Kamásútra</a:t>
            </a:r>
            <a:endParaRPr lang="cs-CZ" sz="2400" b="1" dirty="0" smtClean="0">
              <a:solidFill>
                <a:srgbClr val="0000FF"/>
              </a:solidFill>
            </a:endParaRPr>
          </a:p>
          <a:p>
            <a:r>
              <a:rPr lang="cs-CZ" sz="2400" dirty="0">
                <a:latin typeface="Calibri" panose="020F0502020204030204" pitchFamily="34" charset="0"/>
              </a:rPr>
              <a:t>starověký indický text pojednávající o lidské sexualitě. </a:t>
            </a:r>
            <a:r>
              <a:rPr lang="cs-CZ" sz="2400" dirty="0" err="1" smtClean="0">
                <a:latin typeface="Calibri" panose="020F0502020204030204" pitchFamily="34" charset="0"/>
              </a:rPr>
              <a:t>Kamásútra</a:t>
            </a:r>
            <a:r>
              <a:rPr lang="cs-CZ" sz="2400" dirty="0" smtClean="0">
                <a:latin typeface="Calibri" panose="020F0502020204030204" pitchFamily="34" charset="0"/>
              </a:rPr>
              <a:t> = </a:t>
            </a:r>
            <a:r>
              <a:rPr lang="cs-CZ" sz="2400" i="1" dirty="0" smtClean="0">
                <a:latin typeface="Calibri" panose="020F0502020204030204" pitchFamily="34" charset="0"/>
              </a:rPr>
              <a:t>Poučení </a:t>
            </a:r>
            <a:r>
              <a:rPr lang="cs-CZ" sz="2400" i="1" dirty="0">
                <a:latin typeface="Calibri" panose="020F0502020204030204" pitchFamily="34" charset="0"/>
              </a:rPr>
              <a:t>o rozkoši</a:t>
            </a:r>
            <a:r>
              <a:rPr lang="cs-CZ" sz="2400" dirty="0">
                <a:latin typeface="Calibri" panose="020F0502020204030204" pitchFamily="34" charset="0"/>
              </a:rPr>
              <a:t>  </a:t>
            </a:r>
            <a:r>
              <a:rPr lang="cs-CZ" sz="2400" dirty="0" smtClean="0">
                <a:latin typeface="Calibri" panose="020F0502020204030204" pitchFamily="34" charset="0"/>
              </a:rPr>
              <a:t>= </a:t>
            </a:r>
            <a:r>
              <a:rPr lang="cs-CZ" sz="2400" i="1" dirty="0">
                <a:latin typeface="Calibri" panose="020F0502020204030204" pitchFamily="34" charset="0"/>
              </a:rPr>
              <a:t>Učebnice lásky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b="1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Káma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je jméno indického boha milostné touhy 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sútra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je poučení 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Podle </a:t>
            </a:r>
            <a:r>
              <a:rPr lang="cs-CZ" sz="2400" dirty="0">
                <a:latin typeface="Calibri" panose="020F0502020204030204" pitchFamily="34" charset="0"/>
              </a:rPr>
              <a:t>tradice je autorem díla mnich a filosof </a:t>
            </a:r>
            <a:r>
              <a:rPr lang="cs-CZ" sz="2400" dirty="0" err="1" smtClean="0">
                <a:latin typeface="Calibri" panose="020F0502020204030204" pitchFamily="34" charset="0"/>
              </a:rPr>
              <a:t>Vátsjájana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dirty="0">
                <a:latin typeface="Calibri" panose="020F0502020204030204" pitchFamily="34" charset="0"/>
              </a:rPr>
              <a:t>který žil v období </a:t>
            </a:r>
            <a:r>
              <a:rPr lang="cs-CZ" sz="2400" dirty="0" err="1" smtClean="0">
                <a:latin typeface="Calibri" panose="020F0502020204030204" pitchFamily="34" charset="0"/>
              </a:rPr>
              <a:t>Guptovské</a:t>
            </a:r>
            <a:r>
              <a:rPr lang="cs-CZ" sz="2400" dirty="0" smtClean="0">
                <a:latin typeface="Calibri" panose="020F0502020204030204" pitchFamily="34" charset="0"/>
              </a:rPr>
              <a:t>  říše </a:t>
            </a:r>
            <a:r>
              <a:rPr lang="cs-CZ" sz="2400" dirty="0">
                <a:latin typeface="Calibri" panose="020F0502020204030204" pitchFamily="34" charset="0"/>
              </a:rPr>
              <a:t>(4.-6. století n l</a:t>
            </a:r>
            <a:r>
              <a:rPr lang="cs-CZ" sz="2400" dirty="0" smtClean="0">
                <a:latin typeface="Calibri" panose="020F0502020204030204" pitchFamily="34" charset="0"/>
              </a:rPr>
              <a:t>.)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577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584</Words>
  <Application>Microsoft Office PowerPoint</Application>
  <PresentationFormat>Předvádění na obrazovce (4:3)</PresentationFormat>
  <Paragraphs>94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Tok</vt:lpstr>
      <vt:lpstr>Digitální výukový materiál zpracovaný v rámci projektu „EU peníze školám“</vt:lpstr>
      <vt:lpstr>Starověká literatura orientální Literatura indická</vt:lpstr>
      <vt:lpstr>Orientální starověká literatura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Opakování </vt:lpstr>
      <vt:lpstr>Prezentace aplikace PowerPoint</vt:lpstr>
      <vt:lpstr>Prezentace aplikace PowerPoint</vt:lpstr>
      <vt:lpstr>Prezentace aplikace PowerPoint</vt:lpstr>
      <vt:lpstr>Použité zdroje</vt:lpstr>
      <vt:lpstr>Prezentace aplikace PowerPoint</vt:lpstr>
      <vt:lpstr>KONEC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výukový materiál zpracovaný v rámci projektu „EU peníze školám“</dc:title>
  <dc:creator>Martina Sedlářová</dc:creator>
  <cp:lastModifiedBy>Václav Sedlář</cp:lastModifiedBy>
  <cp:revision>23</cp:revision>
  <dcterms:created xsi:type="dcterms:W3CDTF">2013-09-18T19:13:10Z</dcterms:created>
  <dcterms:modified xsi:type="dcterms:W3CDTF">2013-10-02T20:22:58Z</dcterms:modified>
</cp:coreProperties>
</file>